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73" r:id="rId3"/>
    <p:sldId id="289" r:id="rId4"/>
    <p:sldId id="290" r:id="rId5"/>
    <p:sldId id="291" r:id="rId6"/>
    <p:sldId id="292" r:id="rId7"/>
    <p:sldId id="285" r:id="rId8"/>
    <p:sldId id="283" r:id="rId9"/>
    <p:sldId id="257" r:id="rId10"/>
    <p:sldId id="274" r:id="rId11"/>
    <p:sldId id="265" r:id="rId12"/>
    <p:sldId id="281" r:id="rId13"/>
    <p:sldId id="287" r:id="rId14"/>
    <p:sldId id="266" r:id="rId15"/>
    <p:sldId id="288" r:id="rId16"/>
    <p:sldId id="286" r:id="rId17"/>
    <p:sldId id="284" r:id="rId18"/>
    <p:sldId id="293" r:id="rId19"/>
    <p:sldId id="294" r:id="rId20"/>
    <p:sldId id="295" r:id="rId21"/>
    <p:sldId id="780" r:id="rId22"/>
    <p:sldId id="777" r:id="rId23"/>
    <p:sldId id="778" r:id="rId24"/>
    <p:sldId id="7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9F01"/>
    <a:srgbClr val="333333"/>
    <a:srgbClr val="F0F0F0"/>
    <a:srgbClr val="747474"/>
    <a:srgbClr val="FAFCEA"/>
    <a:srgbClr val="F563E3"/>
    <a:srgbClr val="609CFF"/>
    <a:srgbClr val="09B8BD"/>
    <a:srgbClr val="02BA38"/>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7"/>
    <p:restoredTop sz="87324" autoAdjust="0"/>
  </p:normalViewPr>
  <p:slideViewPr>
    <p:cSldViewPr snapToGrid="0">
      <p:cViewPr varScale="1">
        <p:scale>
          <a:sx n="107" d="100"/>
          <a:sy n="107" d="100"/>
        </p:scale>
        <p:origin x="9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6"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5"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28B82747-4820-0442-B604-547B07D0BCF5}" srcId="{C3171B99-E700-5340-93F6-1A6D32DE1A07}" destId="{E0C5856C-412B-8542-A135-418C2BC312AD}" srcOrd="2" destOrd="0" parTransId="{F687CA04-1BED-464F-8EE5-97B4370EB11A}" sibTransId="{EB30C697-B1DC-744F-8FCA-0C00B984459B}"/>
    <dgm:cxn modelId="{0853EB4C-D4ED-2A4C-8505-3AA66FEB981F}" type="presOf" srcId="{B256C2B9-42B2-F54A-A98F-C0C0C1F19673}" destId="{F3CE3D16-1955-2B40-9EAD-E36C87C99FC8}" srcOrd="1" destOrd="1" presId="urn:microsoft.com/office/officeart/2005/8/layout/venn1"/>
    <dgm:cxn modelId="{7411304F-5F9D-CA47-9C2C-E3A9BCECE3DF}" type="presOf" srcId="{E0C5856C-412B-8542-A135-418C2BC312AD}" destId="{2FF4665E-6280-0442-ADA8-E27472347846}" srcOrd="0" destOrd="3"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2D571969-DD0D-FA43-8B45-AB0294F494A6}" srcId="{4DC7339A-C343-294C-B969-2AF36B9FB623}" destId="{5929589D-883D-C34F-817F-51D1515D4866}" srcOrd="2" destOrd="0" parTransId="{7300A1EE-12A7-344A-9BE6-B36EE9789698}" sibTransId="{545DD0C4-276C-D440-9379-DCEF1CE338B4}"/>
    <dgm:cxn modelId="{619E296E-A9D9-2040-867C-675938D00388}" type="presOf" srcId="{4DC7339A-C343-294C-B969-2AF36B9FB623}" destId="{AB404E7B-DDF8-B443-B5F4-D73F3614CA0E}" srcOrd="0" destOrd="0" presId="urn:microsoft.com/office/officeart/2005/8/layout/venn1"/>
    <dgm:cxn modelId="{A0C8A376-A0EF-7248-959A-6F6A7C7922E7}" type="presOf" srcId="{2C152965-0748-AA41-A0A6-4EA8D3F7FEE0}" destId="{F3CE3D16-1955-2B40-9EAD-E36C87C99FC8}" srcOrd="1" destOrd="6"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20" y="45719"/>
          <a:ext cx="6766560" cy="6766560"/>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200" y="843642"/>
        <a:ext cx="3901440" cy="5170714"/>
      </dsp:txXfrm>
    </dsp:sp>
    <dsp:sp modelId="{AB404E7B-DDF8-B443-B5F4-D73F3614CA0E}">
      <dsp:nvSpPr>
        <dsp:cNvPr id="0" name=""/>
        <dsp:cNvSpPr/>
      </dsp:nvSpPr>
      <dsp:spPr>
        <a:xfrm>
          <a:off x="5151119" y="45719"/>
          <a:ext cx="6766560" cy="6766560"/>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16/06/2025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13</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E8A6-F19B-1703-451C-FC5938FF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1628-4191-7159-7CC8-5EC6991E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7BE-0BCD-9710-51F3-1502D4AE436B}"/>
              </a:ext>
            </a:extLst>
          </p:cNvPr>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a:extLst>
              <a:ext uri="{FF2B5EF4-FFF2-40B4-BE49-F238E27FC236}">
                <a16:creationId xmlns:a16="http://schemas.microsoft.com/office/drawing/2014/main" id="{82C87C3D-6A5C-06E1-C58E-B692DD14B58B}"/>
              </a:ext>
            </a:extLst>
          </p:cNvPr>
          <p:cNvSpPr>
            <a:spLocks noGrp="1"/>
          </p:cNvSpPr>
          <p:nvPr>
            <p:ph type="sldNum" sz="quarter" idx="5"/>
          </p:nvPr>
        </p:nvSpPr>
        <p:spPr/>
        <p:txBody>
          <a:bodyPr/>
          <a:lstStyle/>
          <a:p>
            <a:fld id="{04FA2EA1-A02B-734D-984F-3E9028017EA1}" type="slidenum">
              <a:rPr lang="en-GB" smtClean="0"/>
              <a:t>14</a:t>
            </a:fld>
            <a:endParaRPr lang="en-GB"/>
          </a:p>
        </p:txBody>
      </p:sp>
    </p:spTree>
    <p:extLst>
      <p:ext uri="{BB962C8B-B14F-4D97-AF65-F5344CB8AC3E}">
        <p14:creationId xmlns:p14="http://schemas.microsoft.com/office/powerpoint/2010/main" val="232760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Finish by talking about what this funding allowed</a:t>
            </a:r>
          </a:p>
          <a:p>
            <a:endParaRPr lang="en-GB" dirty="0"/>
          </a:p>
          <a:p>
            <a:r>
              <a:rPr lang="en-GB" dirty="0"/>
              <a:t>Jordan was just finishing PhD when he approached me about postdoc opportunities and this allowed us to co-design this project and support Jordan as an early career research for 6 months</a:t>
            </a:r>
          </a:p>
          <a:p>
            <a:endParaRPr lang="en-GB" dirty="0"/>
          </a:p>
          <a:p>
            <a:r>
              <a:rPr lang="en-GB" dirty="0"/>
              <a:t>In that time Jordan was able to train in foundational machine learning and put it into practice</a:t>
            </a:r>
          </a:p>
          <a:p>
            <a:r>
              <a:rPr lang="en-GB" dirty="0"/>
              <a:t>This also funded Jordan to visit the Roslin Inst, Edinburgh to work alongside influenza phylogenetics experts and present the work</a:t>
            </a:r>
          </a:p>
          <a:p>
            <a:r>
              <a:rPr lang="en-GB" dirty="0"/>
              <a:t>Engaged with HZI project partners online</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17</a:t>
            </a:fld>
            <a:endParaRPr lang="en-GB"/>
          </a:p>
        </p:txBody>
      </p:sp>
    </p:spTree>
    <p:extLst>
      <p:ext uri="{BB962C8B-B14F-4D97-AF65-F5344CB8AC3E}">
        <p14:creationId xmlns:p14="http://schemas.microsoft.com/office/powerpoint/2010/main" val="461849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funds we were awarded also allowed a placement for Hattie Herridge 1</a:t>
            </a:r>
            <a:r>
              <a:rPr lang="en-GB" baseline="30000" dirty="0"/>
              <a:t>st</a:t>
            </a:r>
            <a:r>
              <a:rPr lang="en-GB" dirty="0"/>
              <a:t> year PhD with Fabian in Ecology and Emergence of Zoonotic Disease group to come to the CVR and work with us for 2 weeks</a:t>
            </a:r>
          </a:p>
          <a:p>
            <a:r>
              <a:rPr lang="en-GB" dirty="0"/>
              <a:t>I’d been talking with Hattie and her masters supervisor from Exeter for a while about a collaboration and this really helped it materialise</a:t>
            </a:r>
          </a:p>
          <a:p>
            <a:endParaRPr lang="en-GB" dirty="0"/>
          </a:p>
          <a:p>
            <a:r>
              <a:rPr lang="en-GB" dirty="0"/>
              <a:t>Because in that two weeks we were able to train Hattie in some statistical methods like factor analysis where she was able to distinguish pathogenic bacteria in terms of grouped ecology and epidemiology</a:t>
            </a:r>
            <a:br>
              <a:rPr lang="en-GB" dirty="0"/>
            </a:br>
            <a:r>
              <a:rPr lang="en-GB" dirty="0"/>
              <a:t>and found distinct clustering of vector-borne bacteria, sexually transmitted bacteria, and then everything else</a:t>
            </a:r>
          </a:p>
          <a:p>
            <a:endParaRPr lang="en-GB" dirty="0"/>
          </a:p>
          <a:p>
            <a:r>
              <a:rPr lang="en-GB" dirty="0"/>
              <a:t>And she also built some evolutionary models, using Bayesian phylogenetic regression to find out which traits explain virulence</a:t>
            </a:r>
            <a:br>
              <a:rPr lang="en-GB" dirty="0"/>
            </a:br>
            <a:r>
              <a:rPr lang="en-GB" dirty="0"/>
              <a:t>and found effects in the posterior like toxin use but less obvious ones like a protective effect of tissue </a:t>
            </a:r>
            <a:r>
              <a:rPr lang="en-GB" dirty="0" err="1"/>
              <a:t>generalism</a:t>
            </a:r>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18</a:t>
            </a:fld>
            <a:endParaRPr lang="en-GB"/>
          </a:p>
        </p:txBody>
      </p:sp>
    </p:spTree>
    <p:extLst>
      <p:ext uri="{BB962C8B-B14F-4D97-AF65-F5344CB8AC3E}">
        <p14:creationId xmlns:p14="http://schemas.microsoft.com/office/powerpoint/2010/main" val="237147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in terms of where this funding leaves us,</a:t>
            </a:r>
          </a:p>
          <a:p>
            <a:endParaRPr lang="en-GB" dirty="0"/>
          </a:p>
          <a:p>
            <a:r>
              <a:rPr lang="en-GB" dirty="0"/>
              <a:t>Well host predictor models are really common in the literature now, there are many </a:t>
            </a:r>
            <a:r>
              <a:rPr lang="en-GB" dirty="0" err="1"/>
              <a:t>many</a:t>
            </a:r>
            <a:r>
              <a:rPr lang="en-GB" dirty="0"/>
              <a:t> more than those four examples at the start</a:t>
            </a:r>
            <a:br>
              <a:rPr lang="en-GB" dirty="0"/>
            </a:br>
            <a:r>
              <a:rPr lang="en-GB" dirty="0"/>
              <a:t>And while they are very accessible for secondary use, which is great - they tend to be used indiscriminately as an off-the-shelf push-button analytical tool</a:t>
            </a:r>
            <a:br>
              <a:rPr lang="en-GB" dirty="0"/>
            </a:br>
            <a:r>
              <a:rPr lang="en-GB" dirty="0"/>
              <a:t>So we are in a nice position to guide better interpretation and use our findings </a:t>
            </a:r>
            <a:r>
              <a:rPr lang="en-GB"/>
              <a:t>to suggest </a:t>
            </a:r>
            <a:r>
              <a:rPr lang="en-GB" dirty="0"/>
              <a:t>good practice in something like a </a:t>
            </a:r>
            <a:r>
              <a:rPr lang="en-GB"/>
              <a:t>Commentary piece </a:t>
            </a:r>
            <a:endParaRPr lang="en-GB" dirty="0"/>
          </a:p>
          <a:p>
            <a:endParaRPr lang="en-GB" dirty="0"/>
          </a:p>
          <a:p>
            <a:r>
              <a:rPr lang="en-GB" dirty="0"/>
              <a:t>In terms of future work we can also adapt framework we built to investigate other well-sampled systems where we know host shifts are taking place</a:t>
            </a:r>
            <a:br>
              <a:rPr lang="en-GB" dirty="0"/>
            </a:br>
            <a:r>
              <a:rPr lang="en-GB" dirty="0"/>
              <a:t>One area of interest is the </a:t>
            </a:r>
            <a:r>
              <a:rPr lang="en-GB" dirty="0" err="1"/>
              <a:t>phageome</a:t>
            </a:r>
            <a:r>
              <a:rPr lang="en-GB" dirty="0"/>
              <a:t> data that is being led by Jan </a:t>
            </a:r>
            <a:r>
              <a:rPr lang="en-GB" dirty="0" err="1"/>
              <a:t>Gogarten</a:t>
            </a:r>
            <a:r>
              <a:rPr lang="en-GB" dirty="0"/>
              <a:t> that covers thousands of phage sampled from many different non-human primates and other datasets emerging from HIOH</a:t>
            </a:r>
          </a:p>
        </p:txBody>
      </p:sp>
      <p:sp>
        <p:nvSpPr>
          <p:cNvPr id="4" name="Slide Number Placeholder 3"/>
          <p:cNvSpPr>
            <a:spLocks noGrp="1"/>
          </p:cNvSpPr>
          <p:nvPr>
            <p:ph type="sldNum" sz="quarter" idx="5"/>
          </p:nvPr>
        </p:nvSpPr>
        <p:spPr/>
        <p:txBody>
          <a:bodyPr/>
          <a:lstStyle/>
          <a:p>
            <a:fld id="{04FA2EA1-A02B-734D-984F-3E9028017EA1}" type="slidenum">
              <a:rPr lang="en-GB" smtClean="0"/>
              <a:t>19</a:t>
            </a:fld>
            <a:endParaRPr lang="en-GB"/>
          </a:p>
        </p:txBody>
      </p:sp>
    </p:spTree>
    <p:extLst>
      <p:ext uri="{BB962C8B-B14F-4D97-AF65-F5344CB8AC3E}">
        <p14:creationId xmlns:p14="http://schemas.microsoft.com/office/powerpoint/2010/main" val="7622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conjoint triad method where we divide amino acids into 7 groups based on their overall properties, mostly volume and electrostatic interaction</a:t>
            </a:r>
          </a:p>
          <a:p>
            <a:endParaRPr lang="en-GB" dirty="0"/>
          </a:p>
          <a:p>
            <a:r>
              <a:rPr lang="en-GB" dirty="0"/>
              <a:t>We can then consider this like a reduced amino acid alphabet down from 20 characters to 7, and count the composition of each possible set of three or triad like how often do you see in the sequence …  all the way up to 7-7-7</a:t>
            </a:r>
          </a:p>
          <a:p>
            <a:endParaRPr lang="en-GB" dirty="0"/>
          </a:p>
          <a:p>
            <a:r>
              <a:rPr lang="en-GB" dirty="0"/>
              <a:t>This gives us a 7^3 or 343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10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second method is similar but this time we look at one property at once, and divide amino acids into 3 groups so in this example it’s based on hydrophobicity where it’s either polar in red neutral in green or hydrophilic in purple</a:t>
            </a:r>
          </a:p>
          <a:p>
            <a:endParaRPr lang="en-GB" dirty="0"/>
          </a:p>
          <a:p>
            <a:r>
              <a:rPr lang="en-GB" dirty="0"/>
              <a:t>We then again consider it a reduced alphabet and count Composition which is dead easy, exactly as we’ve done before what’s the composition bias of each group</a:t>
            </a:r>
            <a:br>
              <a:rPr lang="en-GB" dirty="0"/>
            </a:br>
            <a:r>
              <a:rPr lang="en-GB" dirty="0"/>
              <a:t>Transition which is just another way of doing the same for residue pairs but we group together reversible pairs so polar-neutral is same as neutral-polar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Distribution: a little complicated, but consider what proportion of the sequence you have to cover before you hit a given quartile of the amino acids content in each group.</a:t>
            </a:r>
            <a:r>
              <a:rPr lang="en-GB" sz="1200" dirty="0">
                <a:effectLst/>
                <a:latin typeface="Lato" panose="020F0502020204030203" pitchFamily="34" charset="0"/>
                <a:ea typeface="Lato" panose="020F0502020204030203" pitchFamily="34" charset="0"/>
                <a:cs typeface="Lato" panose="020F0502020204030203" pitchFamily="34" charset="0"/>
              </a:rPr>
              <a:t> e.g. if half of all </a:t>
            </a:r>
            <a:r>
              <a:rPr lang="en-GB" sz="1200" dirty="0">
                <a:latin typeface="Lato" panose="020F0502020204030203" pitchFamily="34" charset="0"/>
                <a:ea typeface="Lato" panose="020F0502020204030203" pitchFamily="34" charset="0"/>
                <a:cs typeface="Lato" panose="020F0502020204030203" pitchFamily="34" charset="0"/>
              </a:rPr>
              <a:t>polar</a:t>
            </a:r>
            <a:r>
              <a:rPr lang="en-GB" sz="1200" dirty="0">
                <a:effectLst/>
                <a:latin typeface="Lato" panose="020F0502020204030203" pitchFamily="34" charset="0"/>
                <a:ea typeface="Lato" panose="020F0502020204030203" pitchFamily="34" charset="0"/>
                <a:cs typeface="Lato" panose="020F0502020204030203" pitchFamily="34" charset="0"/>
              </a:rPr>
              <a:t> residues in the entire sequence are bunched up into the first 30%, D0.5pol = 0.3. Calculate first residue, first quartile, second quartile, third quartile, last residue. So Distribution </a:t>
            </a:r>
            <a:r>
              <a:rPr lang="en-GB" dirty="0"/>
              <a:t>unique in that it captures positional information</a:t>
            </a:r>
          </a:p>
          <a:p>
            <a:endParaRPr lang="en-GB" dirty="0"/>
          </a:p>
          <a:p>
            <a:r>
              <a:rPr lang="en-GB" dirty="0"/>
              <a:t>And we have only what 21 feats from this but we can repeat for any number of properties we like to get more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547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last one to cover today is Pseudo amino acid composition which is maybe simplest</a:t>
            </a:r>
          </a:p>
          <a:p>
            <a:endParaRPr lang="en-GB" dirty="0"/>
          </a:p>
          <a:p>
            <a:r>
              <a:rPr lang="en-GB" dirty="0"/>
              <a:t>First we just really simply calculate proportion of each amino acid in the sequence to give us starting 20 features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capture how similar amino acids are at given distances apart by calculating correlation between them which is just average squared distance between property values (for hydrophobicity </a:t>
            </a:r>
            <a:r>
              <a:rPr lang="en-GB" sz="1200" i="0" dirty="0">
                <a:effectLst/>
                <a:latin typeface="Calibri" panose="020F0502020204030204" pitchFamily="34" charset="0"/>
              </a:rPr>
              <a:t>hydrophilicity and mass), and we go up to distance lambda so if </a:t>
            </a:r>
            <a:r>
              <a:rPr lang="en-GB" sz="1200" i="0" dirty="0" err="1">
                <a:effectLst/>
                <a:latin typeface="Calibri" panose="020F0502020204030204" pitchFamily="34" charset="0"/>
              </a:rPr>
              <a:t>lamba</a:t>
            </a:r>
            <a:r>
              <a:rPr lang="en-GB" sz="1200" i="0" dirty="0">
                <a:effectLst/>
                <a:latin typeface="Calibri" panose="020F0502020204030204" pitchFamily="34" charset="0"/>
              </a:rPr>
              <a:t> is 3 we have third order correlation, </a:t>
            </a:r>
            <a:r>
              <a:rPr lang="en-GB" dirty="0"/>
              <a:t>3 features capturing similarity of amino acids that are 1) adjacent, 2) apart by 1, and 3) apart by 2.</a:t>
            </a:r>
          </a:p>
          <a:p>
            <a:endParaRPr lang="en-GB" dirty="0"/>
          </a:p>
          <a:p>
            <a:r>
              <a:rPr lang="en-GB" dirty="0"/>
              <a:t>So pseudo-AAC also doesn’t just capture composition but positional information. And all of these should say are not exclusively used in virology but across all sorts of </a:t>
            </a:r>
            <a:r>
              <a:rPr lang="en-GB" dirty="0" err="1"/>
              <a:t>biochem</a:t>
            </a:r>
            <a:r>
              <a:rPr lang="en-GB" dirty="0"/>
              <a:t> and molecular biology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1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We’re interested in zoonotic emergence and cross-species transmission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Understanding animal origins of virus – refer as “Host prediction” is traditionally a very lengthy, and often inconclusive exercise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Traditionally take years of ecological analysis, contact tracing, even laboratory study</a:t>
            </a:r>
          </a:p>
          <a:p>
            <a:r>
              <a:rPr lang="en-GB" dirty="0"/>
              <a:t>However now the first data we are likely to have about any new virus is its genome sequence, and sometimes that’s the </a:t>
            </a:r>
            <a:r>
              <a:rPr lang="en-GB" b="1" dirty="0"/>
              <a:t>only</a:t>
            </a:r>
            <a:r>
              <a:rPr lang="en-GB" b="0" dirty="0"/>
              <a:t> data available, but we can use that to help infer the animal origin through machine learning</a:t>
            </a: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24003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Now since methods are much more computationally accessible than before, </a:t>
            </a:r>
            <a:r>
              <a:rPr lang="en-GB" sz="1200" b="1" dirty="0">
                <a:effectLst/>
                <a:latin typeface="Calibri" panose="020F0502020204030204" pitchFamily="34" charset="0"/>
                <a:ea typeface="Calibri" panose="020F0502020204030204" pitchFamily="34" charset="0"/>
                <a:cs typeface="Times New Roman" panose="02020603050405020304" pitchFamily="18" charset="0"/>
              </a:rPr>
              <a:t>and</a:t>
            </a:r>
            <a:r>
              <a:rPr lang="en-GB" sz="1200" dirty="0">
                <a:effectLst/>
                <a:latin typeface="Calibri" panose="020F0502020204030204" pitchFamily="34" charset="0"/>
                <a:ea typeface="Calibri" panose="020F0502020204030204" pitchFamily="34" charset="0"/>
                <a:cs typeface="Times New Roman" panose="02020603050405020304" pitchFamily="18" charset="0"/>
              </a:rPr>
              <a:t> you can do them without strictly needing to do more traditional alignment of sequences, training these “genotype to phenotype” machine learning models on features of genome sequences is now a staple part of toolkit to understand what host a virus originates from</a:t>
            </a:r>
          </a:p>
          <a:p>
            <a:pPr marL="0" indent="0">
              <a:buFontTx/>
              <a:buNone/>
            </a:pPr>
            <a:br>
              <a:rPr lang="en-GB" sz="1200" dirty="0">
                <a:effectLst/>
                <a:latin typeface="Calibri" panose="020F0502020204030204" pitchFamily="34" charset="0"/>
                <a:ea typeface="Calibri" panose="020F0502020204030204" pitchFamily="34" charset="0"/>
                <a:cs typeface="Times New Roman" panose="02020603050405020304" pitchFamily="18" charset="0"/>
              </a:rPr>
            </a:br>
            <a:r>
              <a:rPr lang="en-GB" sz="1200" dirty="0">
                <a:effectLst/>
                <a:latin typeface="Calibri" panose="020F0502020204030204" pitchFamily="34" charset="0"/>
                <a:ea typeface="Calibri" panose="020F0502020204030204" pitchFamily="34" charset="0"/>
                <a:cs typeface="Times New Roman" panose="02020603050405020304" pitchFamily="18" charset="0"/>
              </a:rPr>
              <a:t>One prominent example is work by Simon Babayan, Richard Orton and Daniel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Streicker</a:t>
            </a:r>
            <a:r>
              <a:rPr lang="en-GB" sz="1200" dirty="0">
                <a:effectLst/>
                <a:latin typeface="Calibri" panose="020F0502020204030204" pitchFamily="34" charset="0"/>
                <a:ea typeface="Calibri" panose="020F0502020204030204" pitchFamily="34" charset="0"/>
                <a:cs typeface="Times New Roman" panose="02020603050405020304" pitchFamily="18" charset="0"/>
              </a:rPr>
              <a:t> here in Glasgow to classify viruses coming from a very diverse range of host types including mammals, fish, insects, plants, so on</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But there are many other studies and groups doing so from phage to poxviruses to flu</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CoV</a:t>
            </a:r>
            <a:r>
              <a:rPr lang="en-GB" sz="1200" dirty="0">
                <a:effectLst/>
                <a:latin typeface="Calibri" panose="020F0502020204030204" pitchFamily="34" charset="0"/>
                <a:ea typeface="Calibri" panose="020F0502020204030204" pitchFamily="34" charset="0"/>
                <a:cs typeface="Times New Roman" panose="02020603050405020304" pitchFamily="18" charset="0"/>
              </a:rPr>
              <a:t> own work</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38409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Each panel here represents the coronaviruses </a:t>
            </a:r>
            <a:r>
              <a:rPr lang="en-GB" sz="1200" b="1" dirty="0"/>
              <a:t>from</a:t>
            </a:r>
            <a:r>
              <a:rPr lang="en-GB" sz="1200" b="0" dirty="0"/>
              <a:t> a different host, then these are just stacked area plots where each vertical strip is an individual sequence from that host, coloured according to model predictions, ordered by probability correct</a:t>
            </a:r>
            <a:br>
              <a:rPr lang="en-GB" sz="1200" b="0" dirty="0"/>
            </a:br>
            <a:r>
              <a:rPr lang="en-GB" sz="1200" b="0" dirty="0"/>
              <a:t>Bird viruses seem easily distinguished from mammals, in the top left the red bird section in each strip is bigger than other predicted hosts, except one sequence on the right border predicted as a swine virus</a:t>
            </a:r>
          </a:p>
          <a:p>
            <a:endParaRPr lang="en-GB" sz="1200" b="0" dirty="0"/>
          </a:p>
          <a:p>
            <a:r>
              <a:rPr lang="en-GB" sz="1200" b="0" dirty="0"/>
              <a:t>Essentially a bigger area the same colour as the animal icon the better the model performance, so we can see models generally perform well predicting bird, rodent, carnivore viruses, but often struggle to distinguish viruses from humans or livestock</a:t>
            </a:r>
          </a:p>
          <a:p>
            <a:pPr marL="171450" indent="-171450">
              <a:buFontTx/>
              <a:buChar char="-"/>
            </a:pPr>
            <a:r>
              <a:rPr lang="en-GB" sz="1200" b="0" dirty="0"/>
              <a:t>Focus on swine</a:t>
            </a:r>
          </a:p>
          <a:p>
            <a:pPr marL="171450" indent="-171450">
              <a:buFontTx/>
              <a:buChar char="-"/>
            </a:pPr>
            <a:r>
              <a:rPr lang="en-GB" dirty="0"/>
              <a:t>Where we get predictions that are incorrect few competing explanations</a:t>
            </a:r>
          </a:p>
          <a:p>
            <a:pPr marL="171450" indent="-171450">
              <a:buFontTx/>
              <a:buChar char="-"/>
            </a:pPr>
            <a:r>
              <a:rPr lang="en-GB" dirty="0"/>
              <a:t>Convergent unlikely as nothing to suggest bat-pig similar no pig predictions in bat</a:t>
            </a:r>
          </a:p>
          <a:p>
            <a:pPr marL="171450" indent="-171450">
              <a:buFontTx/>
              <a:buChar char="-"/>
            </a:pPr>
            <a:r>
              <a:rPr lang="en-GB" dirty="0"/>
              <a:t>Model noise – some sequences generalised confusion [["Porcine hemagglutinating encephalomyelitis virus“]]</a:t>
            </a:r>
          </a:p>
          <a:p>
            <a:pPr marL="171450" indent="-171450">
              <a:buFontTx/>
              <a:buChar char="-"/>
            </a:pPr>
            <a:r>
              <a:rPr lang="en-GB" dirty="0"/>
              <a:t>Suspect signals of previous host but imprecise and hand-wavy [["Porcine epidemic </a:t>
            </a:r>
            <a:r>
              <a:rPr lang="en-GB" dirty="0" err="1"/>
              <a:t>diarrhea</a:t>
            </a:r>
            <a:r>
              <a:rPr lang="en-GB" dirty="0"/>
              <a:t> virus“, is </a:t>
            </a:r>
            <a:r>
              <a:rPr lang="en-GB" dirty="0" err="1"/>
              <a:t>AlphaCoV</a:t>
            </a:r>
            <a:r>
              <a:rPr lang="en-GB" dirty="0"/>
              <a:t> and turns out it is thought to be bat-origin spillover]]</a:t>
            </a:r>
            <a:br>
              <a:rPr lang="en-GB" dirty="0"/>
            </a:br>
            <a:r>
              <a:rPr lang="en-GB" dirty="0"/>
              <a:t>Not any consensus on how to tell these explanations apart or how we quantify if models are correct and our label is “wrong”</a:t>
            </a: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78903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way is through phylogeny considering host as a discrete trait and conducting ancestral trait reconstruction to estimate when that host shift took place</a:t>
            </a:r>
            <a:br>
              <a:rPr lang="en-GB" dirty="0"/>
            </a:br>
            <a:r>
              <a:rPr lang="en-GB" dirty="0"/>
              <a:t>Circles here are sequences of two theoretical hosts and squares are reconstructed ancestry, and can estimate relative likelihood of each host species being host of ancestral virus sequence</a:t>
            </a:r>
          </a:p>
          <a:p>
            <a:endParaRPr lang="en-GB" dirty="0"/>
          </a:p>
          <a:p>
            <a:r>
              <a:rPr lang="en-GB" dirty="0"/>
              <a:t>So here we aimed to investigate how signals of ancestral host shifts manifest in predictions from machine learning host predictors compared to phylogenetic reconstruction </a:t>
            </a:r>
            <a:br>
              <a:rPr lang="en-GB" dirty="0"/>
            </a:br>
            <a:r>
              <a:rPr lang="en-GB" dirty="0"/>
              <a:t>and whether most informative ML features also change over the phylogeny in the same way as ancestral host prediction</a:t>
            </a:r>
          </a:p>
          <a:p>
            <a:endParaRPr lang="en-GB" dirty="0"/>
          </a:p>
          <a:p>
            <a:r>
              <a:rPr lang="en-GB" dirty="0"/>
              <a:t>Focusing on influenza A virus as a recent use case of interest where we have decent evidence of when and where some historical cross-species jumps across large phylogenetic host gaps have happened</a:t>
            </a:r>
          </a:p>
          <a:p>
            <a:endParaRPr lang="en-GB" dirty="0"/>
          </a:p>
          <a:p>
            <a:r>
              <a:rPr lang="en-GB" dirty="0"/>
              <a:t>I want to point ML/phylo, they’re not 1:1 substitutable, they ask different questions that are useful in different situations….</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43611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12939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88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07435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59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946995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80DDE1-80AF-4949-B003-88B443D5A582}" type="datetimeFigureOut">
              <a:rPr lang="en-GB" smtClean="0"/>
              <a:t>16/06/2025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9A03C4-1A03-4534-A377-512C60B167DD}" type="slidenum">
              <a:rPr lang="en-GB" smtClean="0"/>
              <a:t>‹#›</a:t>
            </a:fld>
            <a:endParaRPr lang="en-GB"/>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67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80DDE1-80AF-4949-B003-88B443D5A582}" type="datetimeFigureOut">
              <a:rPr lang="en-GB" smtClean="0"/>
              <a:t>16/06/2025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8731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0DDE1-80AF-4949-B003-88B443D5A582}" type="datetimeFigureOut">
              <a:rPr lang="en-GB" smtClean="0"/>
              <a:t>16/06/2025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5033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16/06/2025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238806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94451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16/06/2025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72078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16/06/2025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16/06/2025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80DDE1-80AF-4949-B003-88B443D5A582}" type="datetimeFigureOut">
              <a:rPr lang="en-GB" smtClean="0"/>
              <a:t>16/06/2025</a:t>
            </a:fld>
            <a:endParaRPr lang="en-GB"/>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E9A03C4-1A03-4534-A377-512C60B167DD}" type="slidenum">
              <a:rPr lang="en-GB" smtClean="0"/>
              <a:t>‹#›</a:t>
            </a:fld>
            <a:endParaRPr lang="en-GB"/>
          </a:p>
        </p:txBody>
      </p:sp>
    </p:spTree>
    <p:extLst>
      <p:ext uri="{BB962C8B-B14F-4D97-AF65-F5344CB8AC3E}">
        <p14:creationId xmlns:p14="http://schemas.microsoft.com/office/powerpoint/2010/main" val="685312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jpg"/><Relationship Id="rId4" Type="http://schemas.openxmlformats.org/officeDocument/2006/relationships/image" Target="../media/image38.jpe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10.png"/><Relationship Id="rId5" Type="http://schemas.openxmlformats.org/officeDocument/2006/relationships/image" Target="../media/image44.png"/><Relationship Id="rId10" Type="http://schemas.openxmlformats.org/officeDocument/2006/relationships/image" Target="../media/image9.svg"/><Relationship Id="rId4" Type="http://schemas.openxmlformats.org/officeDocument/2006/relationships/image" Target="../media/image35.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3.png"/><Relationship Id="rId5" Type="http://schemas.openxmlformats.org/officeDocument/2006/relationships/image" Target="../media/image48.jp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mc.ncbi.nlm.nih.gov/articles/PMC183860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github.com/Superzchen/iFeatureOmega-GUI/blob/main/docs/iFeatureOmega_manual.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ubmed.ncbi.nlm.nih.gov/1128817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microsoft.com/office/2007/relationships/hdphoto" Target="../media/hdphoto4.wdp"/><Relationship Id="rId3" Type="http://schemas.openxmlformats.org/officeDocument/2006/relationships/image" Target="../media/image3.jpeg"/><Relationship Id="rId7" Type="http://schemas.openxmlformats.org/officeDocument/2006/relationships/image" Target="../media/image9.sv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svg"/><Relationship Id="rId15" Type="http://schemas.microsoft.com/office/2007/relationships/hdphoto" Target="../media/hdphoto3.wdp"/><Relationship Id="rId10" Type="http://schemas.openxmlformats.org/officeDocument/2006/relationships/hyperlink" Target="https://www.science.org/doi/10.1126/science.aap9072" TargetMode="External"/><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journals.plos.org/plospathogens/article?id=10.1371/journal.ppat.100914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nature.com/articles/s41559-024-02353-4"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B3091-CEB4-A892-BBCE-2A966FD19ED0}"/>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9600" y="-63500"/>
            <a:ext cx="19648711" cy="9431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454FC139-83C9-79F7-6CD7-EC5BD33648FF}"/>
              </a:ext>
            </a:extLst>
          </p:cNvPr>
          <p:cNvSpPr txBox="1">
            <a:spLocks noChangeArrowheads="1"/>
          </p:cNvSpPr>
          <p:nvPr/>
        </p:nvSpPr>
        <p:spPr bwMode="auto">
          <a:xfrm>
            <a:off x="10236200" y="6267602"/>
            <a:ext cx="3253601" cy="661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@vibelab.co.uk</a:t>
            </a:r>
            <a:endParaRPr kumimoji="0" lang="en-IN"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848308"/>
            <a:ext cx="12107917" cy="2387600"/>
          </a:xfrm>
        </p:spPr>
        <p:txBody>
          <a:bodyPr>
            <a:normAutofit/>
          </a:bodyPr>
          <a:lstStyle/>
          <a:p>
            <a:r>
              <a:rPr lang="en-GB" sz="5400" b="1" i="0" strike="noStrike" dirty="0">
                <a:solidFill>
                  <a:srgbClr val="FAFCEA"/>
                </a:solidFill>
                <a:effectLst/>
                <a:latin typeface="Calibri" panose="020F0502020204030204" pitchFamily="34" charset="0"/>
              </a:rPr>
              <a:t> Machine Learning Meets Phylodynamics</a:t>
            </a:r>
            <a:endParaRPr lang="en-GB" sz="5400" dirty="0">
              <a:solidFill>
                <a:srgbClr val="FAFCEA"/>
              </a:solidFill>
            </a:endParaRPr>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418973"/>
            <a:ext cx="12192000" cy="1655762"/>
          </a:xfrm>
        </p:spPr>
        <p:txBody>
          <a:bodyPr>
            <a:normAutofit/>
          </a:bodyPr>
          <a:lstStyle/>
          <a:p>
            <a:r>
              <a:rPr lang="en-GB" sz="4000" b="1" u="none" strike="noStrike" dirty="0">
                <a:solidFill>
                  <a:srgbClr val="FAFCEA"/>
                </a:solidFill>
                <a:effectLst/>
                <a:latin typeface="Calibri" panose="020F0502020204030204" pitchFamily="34" charset="0"/>
              </a:rPr>
              <a:t>A modern approach for historical host shifts</a:t>
            </a:r>
            <a:endParaRPr lang="en-GB" sz="4000" dirty="0">
              <a:solidFill>
                <a:srgbClr val="FAFCEA"/>
              </a:solidFill>
            </a:endParaRPr>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335793843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a:extLst>
              <a:ext uri="{FF2B5EF4-FFF2-40B4-BE49-F238E27FC236}">
                <a16:creationId xmlns:a16="http://schemas.microsoft.com/office/drawing/2014/main" id="{8D67E59B-3502-A142-9610-0F7ABC769559}"/>
              </a:ext>
            </a:extLst>
          </p:cNvPr>
          <p:cNvPicPr>
            <a:picLocks noChangeAspect="1"/>
          </p:cNvPicPr>
          <p:nvPr/>
        </p:nvPicPr>
        <p:blipFill>
          <a:blip r:embed="rId4"/>
          <a:srcRect l="6836" b="47509"/>
          <a:stretch/>
        </p:blipFill>
        <p:spPr>
          <a:xfrm>
            <a:off x="0" y="366566"/>
            <a:ext cx="12192000" cy="4021107"/>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5109091"/>
          </a:xfrm>
          <a:prstGeom prst="rect">
            <a:avLst/>
          </a:prstGeom>
          <a:noFill/>
        </p:spPr>
        <p:txBody>
          <a:bodyPr wrap="square" rtlCol="0">
            <a:spAutoFit/>
          </a:bodyPr>
          <a:lstStyle/>
          <a:p>
            <a:r>
              <a:rPr lang="en-GB" sz="2000"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a:p>
            <a:pPr marL="285750" indent="-285750">
              <a:buFont typeface="Arial" panose="020B0604020202020204" pitchFamily="34" charset="0"/>
              <a:buChar char="•"/>
            </a:pPr>
            <a:endParaRPr lang="en-GB" dirty="0"/>
          </a:p>
          <a:p>
            <a:endParaRPr lang="en-GB" b="0" i="0" u="none" strike="noStrike" dirty="0">
              <a:solidFill>
                <a:srgbClr val="000000"/>
              </a:solidFill>
              <a:effectLst/>
              <a:latin typeface="Aptos" panose="020B0004020202020204" pitchFamily="34" charset="0"/>
            </a:endParaRPr>
          </a:p>
          <a:p>
            <a:r>
              <a:rPr lang="en-GB" b="0" i="0" u="none" strike="noStrike" dirty="0">
                <a:solidFill>
                  <a:srgbClr val="000000"/>
                </a:solidFill>
                <a:effectLst/>
                <a:latin typeface="Aptos" panose="020B0004020202020204" pitchFamily="34" charset="0"/>
              </a:rPr>
              <a:t>While misclassification is obviously </a:t>
            </a:r>
            <a:r>
              <a:rPr lang="en-GB" b="0" i="1" u="none" strike="noStrike" dirty="0">
                <a:solidFill>
                  <a:srgbClr val="000000"/>
                </a:solidFill>
                <a:effectLst/>
                <a:latin typeface="Aptos" panose="020B0004020202020204" pitchFamily="34" charset="0"/>
              </a:rPr>
              <a:t>undesirable</a:t>
            </a:r>
            <a:r>
              <a:rPr lang="en-GB" b="0" i="0" u="none" strike="noStrike" dirty="0">
                <a:solidFill>
                  <a:srgbClr val="000000"/>
                </a:solidFill>
                <a:effectLst/>
                <a:latin typeface="Aptos" panose="020B0004020202020204" pitchFamily="34" charset="0"/>
              </a:rPr>
              <a:t> when making host predictions, it </a:t>
            </a:r>
            <a:r>
              <a:rPr lang="en-GB" b="0" i="1" u="none" strike="noStrike" dirty="0">
                <a:solidFill>
                  <a:srgbClr val="000000"/>
                </a:solidFill>
                <a:effectLst/>
                <a:latin typeface="Aptos" panose="020B0004020202020204" pitchFamily="34" charset="0"/>
              </a:rPr>
              <a:t>was </a:t>
            </a:r>
            <a:r>
              <a:rPr lang="en-GB" b="0" u="none" strike="noStrike" dirty="0">
                <a:solidFill>
                  <a:srgbClr val="000000"/>
                </a:solidFill>
                <a:effectLst/>
                <a:latin typeface="Aptos" panose="020B0004020202020204" pitchFamily="34" charset="0"/>
              </a:rPr>
              <a:t>desirable </a:t>
            </a:r>
            <a:r>
              <a:rPr lang="en-GB" b="0" i="0" u="none" strike="noStrike" dirty="0">
                <a:solidFill>
                  <a:srgbClr val="000000"/>
                </a:solidFill>
                <a:effectLst/>
                <a:latin typeface="Aptos" panose="020B0004020202020204" pitchFamily="34" charset="0"/>
              </a:rPr>
              <a:t>for our question: we wanted some ancestral host signal manifesting so we can compare it to the phylogenetic structure</a:t>
            </a:r>
            <a:endParaRPr lang="en-GB" dirty="0"/>
          </a:p>
        </p:txBody>
      </p:sp>
      <p:cxnSp>
        <p:nvCxnSpPr>
          <p:cNvPr id="7" name="Straight Connector 6">
            <a:extLst>
              <a:ext uri="{FF2B5EF4-FFF2-40B4-BE49-F238E27FC236}">
                <a16:creationId xmlns:a16="http://schemas.microsoft.com/office/drawing/2014/main" id="{62A26366-160A-5218-C4B5-B85A1F7BEB3B}"/>
              </a:ext>
            </a:extLst>
          </p:cNvPr>
          <p:cNvCxnSpPr/>
          <p:nvPr/>
        </p:nvCxnSpPr>
        <p:spPr>
          <a:xfrm>
            <a:off x="8217725" y="3099460"/>
            <a:ext cx="3538846"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0728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200723" y="1825625"/>
            <a:ext cx="5798633"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3"/>
          <a:stretch>
            <a:fillRect/>
          </a:stretch>
        </p:blipFill>
        <p:spPr>
          <a:xfrm>
            <a:off x="5999356" y="665356"/>
            <a:ext cx="6192644" cy="6192644"/>
          </a:xfrm>
          <a:prstGeom prst="rect">
            <a:avLst/>
          </a:prstGeom>
        </p:spPr>
      </p:pic>
    </p:spTree>
    <p:extLst>
      <p:ext uri="{BB962C8B-B14F-4D97-AF65-F5344CB8AC3E}">
        <p14:creationId xmlns:p14="http://schemas.microsoft.com/office/powerpoint/2010/main" val="101963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10AA-E13C-30D2-B111-6EF04EB7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F465-C1DD-1ACC-7D5A-6C78F0ECF88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9C39F2D2-5371-084C-7441-2F641BE7494A}"/>
              </a:ext>
            </a:extLst>
          </p:cNvPr>
          <p:cNvSpPr>
            <a:spLocks noGrp="1"/>
          </p:cNvSpPr>
          <p:nvPr>
            <p:ph idx="1"/>
          </p:nvPr>
        </p:nvSpPr>
        <p:spPr>
          <a:xfrm>
            <a:off x="200723" y="1825625"/>
            <a:ext cx="6563332"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grpSp>
        <p:nvGrpSpPr>
          <p:cNvPr id="9" name="Group 8">
            <a:extLst>
              <a:ext uri="{FF2B5EF4-FFF2-40B4-BE49-F238E27FC236}">
                <a16:creationId xmlns:a16="http://schemas.microsoft.com/office/drawing/2014/main" id="{EF319C9E-C7C1-3706-32BE-E755B584D8CF}"/>
              </a:ext>
            </a:extLst>
          </p:cNvPr>
          <p:cNvGrpSpPr/>
          <p:nvPr/>
        </p:nvGrpSpPr>
        <p:grpSpPr>
          <a:xfrm>
            <a:off x="6750384" y="147059"/>
            <a:ext cx="5488261" cy="6692626"/>
            <a:chOff x="6750384" y="147059"/>
            <a:chExt cx="5488261" cy="6692626"/>
          </a:xfrm>
        </p:grpSpPr>
        <p:pic>
          <p:nvPicPr>
            <p:cNvPr id="8" name="Picture 7">
              <a:extLst>
                <a:ext uri="{FF2B5EF4-FFF2-40B4-BE49-F238E27FC236}">
                  <a16:creationId xmlns:a16="http://schemas.microsoft.com/office/drawing/2014/main" id="{1A840C40-9949-88D1-0310-58DA5706AF89}"/>
                </a:ext>
              </a:extLst>
            </p:cNvPr>
            <p:cNvPicPr>
              <a:picLocks noChangeAspect="1"/>
            </p:cNvPicPr>
            <p:nvPr/>
          </p:nvPicPr>
          <p:blipFill>
            <a:blip r:embed="rId3"/>
            <a:stretch>
              <a:fillRect/>
            </a:stretch>
          </p:blipFill>
          <p:spPr>
            <a:xfrm>
              <a:off x="6750384" y="147059"/>
              <a:ext cx="5441616" cy="6337882"/>
            </a:xfrm>
            <a:prstGeom prst="rect">
              <a:avLst/>
            </a:prstGeom>
          </p:spPr>
        </p:pic>
        <p:cxnSp>
          <p:nvCxnSpPr>
            <p:cNvPr id="13" name="Straight Connector 12">
              <a:extLst>
                <a:ext uri="{FF2B5EF4-FFF2-40B4-BE49-F238E27FC236}">
                  <a16:creationId xmlns:a16="http://schemas.microsoft.com/office/drawing/2014/main" id="{19E456DC-EA36-6B4F-9479-06266989A24C}"/>
                </a:ext>
              </a:extLst>
            </p:cNvPr>
            <p:cNvCxnSpPr/>
            <p:nvPr/>
          </p:nvCxnSpPr>
          <p:spPr>
            <a:xfrm>
              <a:off x="9649968" y="6376416"/>
              <a:ext cx="2426208"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CFAED0-393C-9E7E-530E-DAAECF9CDE6A}"/>
                </a:ext>
              </a:extLst>
            </p:cNvPr>
            <p:cNvCxnSpPr>
              <a:cxnSpLocks/>
            </p:cNvCxnSpPr>
            <p:nvPr/>
          </p:nvCxnSpPr>
          <p:spPr>
            <a:xfrm>
              <a:off x="1084478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10B5A4A-28A4-956D-7A8D-2C7FC564C7F3}"/>
                </a:ext>
              </a:extLst>
            </p:cNvPr>
            <p:cNvCxnSpPr>
              <a:cxnSpLocks/>
            </p:cNvCxnSpPr>
            <p:nvPr/>
          </p:nvCxnSpPr>
          <p:spPr>
            <a:xfrm>
              <a:off x="965606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0E4E12-B3CA-360E-F905-C4CCA0B184AE}"/>
                </a:ext>
              </a:extLst>
            </p:cNvPr>
            <p:cNvCxnSpPr>
              <a:cxnSpLocks/>
            </p:cNvCxnSpPr>
            <p:nvPr/>
          </p:nvCxnSpPr>
          <p:spPr>
            <a:xfrm>
              <a:off x="12070080"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F9B8BD4-14BD-8B6B-6CD0-0292E16396D7}"/>
                </a:ext>
              </a:extLst>
            </p:cNvPr>
            <p:cNvCxnSpPr>
              <a:cxnSpLocks/>
            </p:cNvCxnSpPr>
            <p:nvPr/>
          </p:nvCxnSpPr>
          <p:spPr>
            <a:xfrm>
              <a:off x="10235184"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ACF05D5-7E79-07A2-838D-4C30F2EF2AAB}"/>
                </a:ext>
              </a:extLst>
            </p:cNvPr>
            <p:cNvCxnSpPr>
              <a:cxnSpLocks/>
            </p:cNvCxnSpPr>
            <p:nvPr/>
          </p:nvCxnSpPr>
          <p:spPr>
            <a:xfrm>
              <a:off x="11478768" y="6370955"/>
              <a:ext cx="0" cy="121920"/>
            </a:xfrm>
            <a:prstGeom prst="line">
              <a:avLst/>
            </a:prstGeom>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5318E7D9-C8C4-1010-EA1C-5F77638E6F10}"/>
                </a:ext>
              </a:extLst>
            </p:cNvPr>
            <p:cNvSpPr txBox="1"/>
            <p:nvPr/>
          </p:nvSpPr>
          <p:spPr>
            <a:xfrm>
              <a:off x="10046671" y="6452622"/>
              <a:ext cx="377026" cy="215444"/>
            </a:xfrm>
            <a:prstGeom prst="rect">
              <a:avLst/>
            </a:prstGeom>
            <a:noFill/>
          </p:spPr>
          <p:txBody>
            <a:bodyPr wrap="none" rtlCol="0">
              <a:spAutoFit/>
            </a:bodyPr>
            <a:lstStyle/>
            <a:p>
              <a:r>
                <a:rPr lang="en-GB" sz="800" dirty="0"/>
                <a:t>0.14</a:t>
              </a:r>
            </a:p>
          </p:txBody>
        </p:sp>
        <p:sp>
          <p:nvSpPr>
            <p:cNvPr id="52" name="TextBox 51">
              <a:extLst>
                <a:ext uri="{FF2B5EF4-FFF2-40B4-BE49-F238E27FC236}">
                  <a16:creationId xmlns:a16="http://schemas.microsoft.com/office/drawing/2014/main" id="{172BC44C-CE73-5F2B-BDC7-588201FC6701}"/>
                </a:ext>
              </a:extLst>
            </p:cNvPr>
            <p:cNvSpPr txBox="1"/>
            <p:nvPr/>
          </p:nvSpPr>
          <p:spPr>
            <a:xfrm>
              <a:off x="9474342" y="6452622"/>
              <a:ext cx="377026" cy="215444"/>
            </a:xfrm>
            <a:prstGeom prst="rect">
              <a:avLst/>
            </a:prstGeom>
            <a:noFill/>
          </p:spPr>
          <p:txBody>
            <a:bodyPr wrap="none" rtlCol="0">
              <a:spAutoFit/>
            </a:bodyPr>
            <a:lstStyle/>
            <a:p>
              <a:r>
                <a:rPr lang="en-GB" sz="800" dirty="0"/>
                <a:t>0.12</a:t>
              </a:r>
            </a:p>
          </p:txBody>
        </p:sp>
        <p:sp>
          <p:nvSpPr>
            <p:cNvPr id="53" name="TextBox 52">
              <a:extLst>
                <a:ext uri="{FF2B5EF4-FFF2-40B4-BE49-F238E27FC236}">
                  <a16:creationId xmlns:a16="http://schemas.microsoft.com/office/drawing/2014/main" id="{6B92C96C-FF30-643B-CD54-5B8CDAC686F5}"/>
                </a:ext>
              </a:extLst>
            </p:cNvPr>
            <p:cNvSpPr txBox="1"/>
            <p:nvPr/>
          </p:nvSpPr>
          <p:spPr>
            <a:xfrm>
              <a:off x="10656271" y="6452622"/>
              <a:ext cx="377026" cy="215444"/>
            </a:xfrm>
            <a:prstGeom prst="rect">
              <a:avLst/>
            </a:prstGeom>
            <a:noFill/>
          </p:spPr>
          <p:txBody>
            <a:bodyPr wrap="none" rtlCol="0">
              <a:spAutoFit/>
            </a:bodyPr>
            <a:lstStyle/>
            <a:p>
              <a:r>
                <a:rPr lang="en-GB" sz="800" dirty="0"/>
                <a:t>0.16</a:t>
              </a:r>
            </a:p>
          </p:txBody>
        </p:sp>
        <p:sp>
          <p:nvSpPr>
            <p:cNvPr id="54" name="TextBox 53">
              <a:extLst>
                <a:ext uri="{FF2B5EF4-FFF2-40B4-BE49-F238E27FC236}">
                  <a16:creationId xmlns:a16="http://schemas.microsoft.com/office/drawing/2014/main" id="{AC6BE2A6-6D37-C593-1E77-F6BCEC3D1921}"/>
                </a:ext>
              </a:extLst>
            </p:cNvPr>
            <p:cNvSpPr txBox="1"/>
            <p:nvPr/>
          </p:nvSpPr>
          <p:spPr>
            <a:xfrm>
              <a:off x="11290255" y="6452622"/>
              <a:ext cx="377026" cy="215444"/>
            </a:xfrm>
            <a:prstGeom prst="rect">
              <a:avLst/>
            </a:prstGeom>
            <a:noFill/>
          </p:spPr>
          <p:txBody>
            <a:bodyPr wrap="none" rtlCol="0">
              <a:spAutoFit/>
            </a:bodyPr>
            <a:lstStyle/>
            <a:p>
              <a:r>
                <a:rPr lang="en-GB" sz="800" dirty="0"/>
                <a:t>0.18</a:t>
              </a:r>
            </a:p>
          </p:txBody>
        </p:sp>
        <p:sp>
          <p:nvSpPr>
            <p:cNvPr id="55" name="TextBox 54">
              <a:extLst>
                <a:ext uri="{FF2B5EF4-FFF2-40B4-BE49-F238E27FC236}">
                  <a16:creationId xmlns:a16="http://schemas.microsoft.com/office/drawing/2014/main" id="{477171FF-88D2-B2C8-2C4D-CD7B4ADE35CE}"/>
                </a:ext>
              </a:extLst>
            </p:cNvPr>
            <p:cNvSpPr txBox="1"/>
            <p:nvPr/>
          </p:nvSpPr>
          <p:spPr>
            <a:xfrm>
              <a:off x="11861619" y="6452622"/>
              <a:ext cx="377026" cy="215444"/>
            </a:xfrm>
            <a:prstGeom prst="rect">
              <a:avLst/>
            </a:prstGeom>
            <a:noFill/>
          </p:spPr>
          <p:txBody>
            <a:bodyPr wrap="none" rtlCol="0">
              <a:spAutoFit/>
            </a:bodyPr>
            <a:lstStyle/>
            <a:p>
              <a:r>
                <a:rPr lang="en-GB" sz="800" dirty="0"/>
                <a:t>0.20</a:t>
              </a:r>
            </a:p>
          </p:txBody>
        </p:sp>
        <p:sp>
          <p:nvSpPr>
            <p:cNvPr id="56" name="TextBox 55">
              <a:extLst>
                <a:ext uri="{FF2B5EF4-FFF2-40B4-BE49-F238E27FC236}">
                  <a16:creationId xmlns:a16="http://schemas.microsoft.com/office/drawing/2014/main" id="{AF126846-FFBA-0F43-4273-4C1047A11BA1}"/>
                </a:ext>
              </a:extLst>
            </p:cNvPr>
            <p:cNvSpPr txBox="1"/>
            <p:nvPr/>
          </p:nvSpPr>
          <p:spPr>
            <a:xfrm>
              <a:off x="10349295" y="6593464"/>
              <a:ext cx="990977" cy="246221"/>
            </a:xfrm>
            <a:prstGeom prst="rect">
              <a:avLst/>
            </a:prstGeom>
            <a:noFill/>
          </p:spPr>
          <p:txBody>
            <a:bodyPr wrap="none" rtlCol="0">
              <a:spAutoFit/>
            </a:bodyPr>
            <a:lstStyle/>
            <a:p>
              <a:r>
                <a:rPr lang="en-GB" sz="1000" dirty="0"/>
                <a:t>Charge Tr1221</a:t>
              </a:r>
            </a:p>
          </p:txBody>
        </p:sp>
        <p:sp>
          <p:nvSpPr>
            <p:cNvPr id="60" name="Rectangle 59">
              <a:extLst>
                <a:ext uri="{FF2B5EF4-FFF2-40B4-BE49-F238E27FC236}">
                  <a16:creationId xmlns:a16="http://schemas.microsoft.com/office/drawing/2014/main" id="{99CA6B8E-2C89-81E7-E477-A21B994E5677}"/>
                </a:ext>
              </a:extLst>
            </p:cNvPr>
            <p:cNvSpPr/>
            <p:nvPr/>
          </p:nvSpPr>
          <p:spPr>
            <a:xfrm>
              <a:off x="6750384" y="3029487"/>
              <a:ext cx="701895" cy="30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5096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2646F6-C194-B4D2-ACB8-C930623F6144}"/>
              </a:ext>
            </a:extLst>
          </p:cNvPr>
          <p:cNvGrpSpPr/>
          <p:nvPr/>
        </p:nvGrpSpPr>
        <p:grpSpPr>
          <a:xfrm>
            <a:off x="0" y="123290"/>
            <a:ext cx="6858000" cy="6734710"/>
            <a:chOff x="0" y="123290"/>
            <a:chExt cx="6858000" cy="673471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rcRect t="14795"/>
            <a:stretch/>
          </p:blipFill>
          <p:spPr>
            <a:xfrm>
              <a:off x="0" y="1014608"/>
              <a:ext cx="6858000" cy="5843392"/>
            </a:xfrm>
            <a:prstGeom prst="rect">
              <a:avLst/>
            </a:prstGeom>
          </p:spPr>
        </p:pic>
        <p:sp>
          <p:nvSpPr>
            <p:cNvPr id="2" name="Rectangle 1">
              <a:extLst>
                <a:ext uri="{FF2B5EF4-FFF2-40B4-BE49-F238E27FC236}">
                  <a16:creationId xmlns:a16="http://schemas.microsoft.com/office/drawing/2014/main" id="{8110336C-0E01-DBC2-8D18-F4A0ADEC6DF7}"/>
                </a:ext>
              </a:extLst>
            </p:cNvPr>
            <p:cNvSpPr/>
            <p:nvPr/>
          </p:nvSpPr>
          <p:spPr>
            <a:xfrm>
              <a:off x="4880430" y="123290"/>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6F01BBC7-C19E-12C8-89F7-2DC15ED0EB5F}"/>
              </a:ext>
            </a:extLst>
          </p:cNvPr>
          <p:cNvGrpSpPr/>
          <p:nvPr/>
        </p:nvGrpSpPr>
        <p:grpSpPr>
          <a:xfrm>
            <a:off x="6845378" y="1135294"/>
            <a:ext cx="5342985" cy="4587411"/>
            <a:chOff x="6845378" y="1135294"/>
            <a:chExt cx="5342985" cy="4587411"/>
          </a:xfrm>
        </p:grpSpPr>
        <p:pic>
          <p:nvPicPr>
            <p:cNvPr id="11" name="Picture 10">
              <a:extLst>
                <a:ext uri="{FF2B5EF4-FFF2-40B4-BE49-F238E27FC236}">
                  <a16:creationId xmlns:a16="http://schemas.microsoft.com/office/drawing/2014/main" id="{B04E8EAC-3FD9-5156-1E6C-2EBAEB6FA67F}"/>
                </a:ext>
              </a:extLst>
            </p:cNvPr>
            <p:cNvPicPr>
              <a:picLocks noChangeAspect="1"/>
            </p:cNvPicPr>
            <p:nvPr/>
          </p:nvPicPr>
          <p:blipFill>
            <a:blip r:embed="rId3"/>
            <a:stretch>
              <a:fillRect/>
            </a:stretch>
          </p:blipFill>
          <p:spPr>
            <a:xfrm>
              <a:off x="6845378" y="1135294"/>
              <a:ext cx="5342985" cy="4587411"/>
            </a:xfrm>
            <a:prstGeom prst="rect">
              <a:avLst/>
            </a:prstGeom>
          </p:spPr>
        </p:pic>
        <p:sp>
          <p:nvSpPr>
            <p:cNvPr id="14" name="Rounded Rectangle 13">
              <a:extLst>
                <a:ext uri="{FF2B5EF4-FFF2-40B4-BE49-F238E27FC236}">
                  <a16:creationId xmlns:a16="http://schemas.microsoft.com/office/drawing/2014/main" id="{3BB97ED3-35C8-BFA8-33C4-8A8991F37E1C}"/>
                </a:ext>
              </a:extLst>
            </p:cNvPr>
            <p:cNvSpPr/>
            <p:nvPr/>
          </p:nvSpPr>
          <p:spPr>
            <a:xfrm>
              <a:off x="10934466" y="5329634"/>
              <a:ext cx="148203" cy="148203"/>
            </a:xfrm>
            <a:prstGeom prst="roundRect">
              <a:avLst/>
            </a:prstGeom>
            <a:solidFill>
              <a:srgbClr val="F563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C821D2EB-4272-D327-E20A-F3222DDBAC60}"/>
                </a:ext>
              </a:extLst>
            </p:cNvPr>
            <p:cNvSpPr/>
            <p:nvPr/>
          </p:nvSpPr>
          <p:spPr>
            <a:xfrm>
              <a:off x="10486721" y="5329632"/>
              <a:ext cx="148203" cy="148203"/>
            </a:xfrm>
            <a:prstGeom prst="roundRect">
              <a:avLst/>
            </a:prstGeom>
            <a:solidFill>
              <a:srgbClr val="609C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980EE44-1EF4-CDD9-6025-D29AA97965D9}"/>
                </a:ext>
              </a:extLst>
            </p:cNvPr>
            <p:cNvSpPr/>
            <p:nvPr/>
          </p:nvSpPr>
          <p:spPr>
            <a:xfrm>
              <a:off x="10031574" y="5329632"/>
              <a:ext cx="148203" cy="148203"/>
            </a:xfrm>
            <a:prstGeom prst="roundRect">
              <a:avLst/>
            </a:prstGeom>
            <a:solidFill>
              <a:srgbClr val="09B8B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D2402713-14DB-855B-F5FD-9DC7994CE6EE}"/>
                </a:ext>
              </a:extLst>
            </p:cNvPr>
            <p:cNvSpPr/>
            <p:nvPr/>
          </p:nvSpPr>
          <p:spPr>
            <a:xfrm>
              <a:off x="9575792" y="5329633"/>
              <a:ext cx="148203" cy="148203"/>
            </a:xfrm>
            <a:prstGeom prst="roundRect">
              <a:avLst/>
            </a:prstGeom>
            <a:solidFill>
              <a:srgbClr val="02BA3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98CABB86-AEDD-CF52-6E8C-001000CE7102}"/>
                </a:ext>
              </a:extLst>
            </p:cNvPr>
            <p:cNvSpPr/>
            <p:nvPr/>
          </p:nvSpPr>
          <p:spPr>
            <a:xfrm>
              <a:off x="9123554" y="5329634"/>
              <a:ext cx="148203" cy="148203"/>
            </a:xfrm>
            <a:prstGeom prst="roundRect">
              <a:avLst/>
            </a:prstGeom>
            <a:solidFill>
              <a:srgbClr val="B79F0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4B1CB3BE-510C-63B1-3B24-2C1DA0D0B582}"/>
                </a:ext>
              </a:extLst>
            </p:cNvPr>
            <p:cNvSpPr/>
            <p:nvPr/>
          </p:nvSpPr>
          <p:spPr>
            <a:xfrm>
              <a:off x="8671316" y="5329634"/>
              <a:ext cx="148203" cy="148203"/>
            </a:xfrm>
            <a:prstGeom prst="roundRect">
              <a:avLst/>
            </a:prstGeom>
            <a:solidFill>
              <a:srgbClr val="F8766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B3A0E52-0DE9-F533-EFEC-A08072FFEE18}"/>
              </a:ext>
            </a:extLst>
          </p:cNvPr>
          <p:cNvGrpSpPr/>
          <p:nvPr/>
        </p:nvGrpSpPr>
        <p:grpSpPr>
          <a:xfrm>
            <a:off x="6220893" y="5843391"/>
            <a:ext cx="6858000" cy="887261"/>
            <a:chOff x="6459022" y="-887261"/>
            <a:chExt cx="6858000" cy="887261"/>
          </a:xfrm>
        </p:grpSpPr>
        <p:pic>
          <p:nvPicPr>
            <p:cNvPr id="25" name="Picture 24">
              <a:extLst>
                <a:ext uri="{FF2B5EF4-FFF2-40B4-BE49-F238E27FC236}">
                  <a16:creationId xmlns:a16="http://schemas.microsoft.com/office/drawing/2014/main" id="{14F40A2D-24E7-23DB-B1FD-17225BECAD72}"/>
                </a:ext>
              </a:extLst>
            </p:cNvPr>
            <p:cNvPicPr>
              <a:picLocks noChangeAspect="1"/>
            </p:cNvPicPr>
            <p:nvPr/>
          </p:nvPicPr>
          <p:blipFill>
            <a:blip r:embed="rId2"/>
            <a:srcRect b="87062"/>
            <a:stretch/>
          </p:blipFill>
          <p:spPr>
            <a:xfrm>
              <a:off x="6459022" y="-887261"/>
              <a:ext cx="6858000" cy="887261"/>
            </a:xfrm>
            <a:prstGeom prst="rect">
              <a:avLst/>
            </a:prstGeom>
          </p:spPr>
        </p:pic>
        <p:sp>
          <p:nvSpPr>
            <p:cNvPr id="26" name="Rectangle 25">
              <a:extLst>
                <a:ext uri="{FF2B5EF4-FFF2-40B4-BE49-F238E27FC236}">
                  <a16:creationId xmlns:a16="http://schemas.microsoft.com/office/drawing/2014/main" id="{5631AA04-92D7-3084-C97D-7A2302E595AF}"/>
                </a:ext>
              </a:extLst>
            </p:cNvPr>
            <p:cNvSpPr/>
            <p:nvPr/>
          </p:nvSpPr>
          <p:spPr>
            <a:xfrm>
              <a:off x="11348847" y="-776497"/>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itle 1">
            <a:extLst>
              <a:ext uri="{FF2B5EF4-FFF2-40B4-BE49-F238E27FC236}">
                <a16:creationId xmlns:a16="http://schemas.microsoft.com/office/drawing/2014/main" id="{9FD88987-B2A3-3F2C-9F78-9339F717842D}"/>
              </a:ext>
            </a:extLst>
          </p:cNvPr>
          <p:cNvSpPr>
            <a:spLocks noGrp="1"/>
          </p:cNvSpPr>
          <p:nvPr>
            <p:ph type="title"/>
          </p:nvPr>
        </p:nvSpPr>
        <p:spPr>
          <a:xfrm>
            <a:off x="88823" y="-162838"/>
            <a:ext cx="10515600" cy="1325563"/>
          </a:xfrm>
        </p:spPr>
        <p:txBody>
          <a:bodyPr/>
          <a:lstStyle/>
          <a:p>
            <a:r>
              <a:rPr lang="en-GB" dirty="0"/>
              <a:t>Validation: Models to Phylogenetics</a:t>
            </a:r>
          </a:p>
        </p:txBody>
      </p:sp>
    </p:spTree>
    <p:extLst>
      <p:ext uri="{BB962C8B-B14F-4D97-AF65-F5344CB8AC3E}">
        <p14:creationId xmlns:p14="http://schemas.microsoft.com/office/powerpoint/2010/main" val="133971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5257800" cy="4351338"/>
          </a:xfrm>
        </p:spPr>
        <p:txBody>
          <a:bodyPr/>
          <a:lstStyle/>
          <a:p>
            <a:r>
              <a:rPr lang="en-GB" dirty="0"/>
              <a:t>Validation 2: Phylogenetics to ML models</a:t>
            </a:r>
          </a:p>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6736409" y="106753"/>
            <a:ext cx="4437948" cy="6280256"/>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4B43-1A05-5AA3-FA41-8636219C77E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CEDA7B6-AEDD-FACC-6B2E-FBE8E0F0F5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263" y="74399"/>
            <a:ext cx="2806459" cy="3708534"/>
          </a:xfrm>
          <a:prstGeom prst="rect">
            <a:avLst/>
          </a:prstGeom>
        </p:spPr>
      </p:pic>
      <p:pic>
        <p:nvPicPr>
          <p:cNvPr id="7" name="Picture 6">
            <a:extLst>
              <a:ext uri="{FF2B5EF4-FFF2-40B4-BE49-F238E27FC236}">
                <a16:creationId xmlns:a16="http://schemas.microsoft.com/office/drawing/2014/main" id="{9E7AF6F1-0D06-EF1F-4CF2-8DCAACDF4812}"/>
              </a:ext>
            </a:extLst>
          </p:cNvPr>
          <p:cNvPicPr>
            <a:picLocks noChangeAspect="1"/>
          </p:cNvPicPr>
          <p:nvPr/>
        </p:nvPicPr>
        <p:blipFill>
          <a:blip r:embed="rId4"/>
          <a:stretch>
            <a:fillRect/>
          </a:stretch>
        </p:blipFill>
        <p:spPr>
          <a:xfrm>
            <a:off x="5432625" y="0"/>
            <a:ext cx="6759376" cy="4497238"/>
          </a:xfrm>
          <a:prstGeom prst="rect">
            <a:avLst/>
          </a:prstGeom>
        </p:spPr>
      </p:pic>
      <p:sp>
        <p:nvSpPr>
          <p:cNvPr id="8" name="Content Placeholder 2">
            <a:extLst>
              <a:ext uri="{FF2B5EF4-FFF2-40B4-BE49-F238E27FC236}">
                <a16:creationId xmlns:a16="http://schemas.microsoft.com/office/drawing/2014/main" id="{836295DF-5DAD-5450-57A7-4A0B637DF757}"/>
              </a:ext>
            </a:extLst>
          </p:cNvPr>
          <p:cNvSpPr>
            <a:spLocks noGrp="1"/>
          </p:cNvSpPr>
          <p:nvPr>
            <p:ph idx="1"/>
          </p:nvPr>
        </p:nvSpPr>
        <p:spPr>
          <a:xfrm>
            <a:off x="5496465" y="123346"/>
            <a:ext cx="6425241" cy="716292"/>
          </a:xfrm>
        </p:spPr>
        <p:txBody>
          <a:bodyPr>
            <a:normAutofit/>
          </a:bodyPr>
          <a:lstStyle/>
          <a:p>
            <a:pPr marL="0" indent="0">
              <a:buNone/>
            </a:pPr>
            <a:r>
              <a:rPr lang="en-GB" b="1" dirty="0">
                <a:ln w="9525">
                  <a:solidFill>
                    <a:schemeClr val="tx1"/>
                  </a:solidFill>
                  <a:prstDash val="solid"/>
                </a:ln>
                <a:solidFill>
                  <a:schemeClr val="accent2">
                    <a:lumMod val="20000"/>
                    <a:lumOff val="80000"/>
                  </a:schemeClr>
                </a:solidFill>
                <a:effectLst>
                  <a:outerShdw blurRad="12700" dist="38100" dir="2700000" algn="tl" rotWithShape="0">
                    <a:schemeClr val="bg1">
                      <a:lumMod val="50000"/>
                    </a:schemeClr>
                  </a:outerShdw>
                </a:effectLst>
              </a:rPr>
              <a:t>Visit to Roslin Institute, Edinburgh</a:t>
            </a:r>
          </a:p>
        </p:txBody>
      </p:sp>
      <p:pic>
        <p:nvPicPr>
          <p:cNvPr id="9" name="Picture 8">
            <a:extLst>
              <a:ext uri="{FF2B5EF4-FFF2-40B4-BE49-F238E27FC236}">
                <a16:creationId xmlns:a16="http://schemas.microsoft.com/office/drawing/2014/main" id="{9F5432C2-2787-F908-1FB7-82FBCE5A26FB}"/>
              </a:ext>
            </a:extLst>
          </p:cNvPr>
          <p:cNvPicPr>
            <a:picLocks noChangeAspect="1"/>
          </p:cNvPicPr>
          <p:nvPr/>
        </p:nvPicPr>
        <p:blipFill>
          <a:blip r:embed="rId5"/>
          <a:stretch>
            <a:fillRect/>
          </a:stretch>
        </p:blipFill>
        <p:spPr>
          <a:xfrm>
            <a:off x="6401629" y="5262114"/>
            <a:ext cx="5520077" cy="892954"/>
          </a:xfrm>
          <a:prstGeom prst="rect">
            <a:avLst/>
          </a:prstGeom>
        </p:spPr>
      </p:pic>
      <p:pic>
        <p:nvPicPr>
          <p:cNvPr id="10" name="Picture 9">
            <a:extLst>
              <a:ext uri="{FF2B5EF4-FFF2-40B4-BE49-F238E27FC236}">
                <a16:creationId xmlns:a16="http://schemas.microsoft.com/office/drawing/2014/main" id="{7B4AE731-FABB-EFFA-8FB3-958EB0E7D793}"/>
              </a:ext>
            </a:extLst>
          </p:cNvPr>
          <p:cNvPicPr>
            <a:picLocks noChangeAspect="1"/>
          </p:cNvPicPr>
          <p:nvPr/>
        </p:nvPicPr>
        <p:blipFill>
          <a:blip r:embed="rId6"/>
          <a:stretch>
            <a:fillRect/>
          </a:stretch>
        </p:blipFill>
        <p:spPr>
          <a:xfrm>
            <a:off x="2911707" y="1561249"/>
            <a:ext cx="3316565" cy="4994827"/>
          </a:xfrm>
          <a:prstGeom prst="rect">
            <a:avLst/>
          </a:prstGeom>
        </p:spPr>
      </p:pic>
    </p:spTree>
    <p:extLst>
      <p:ext uri="{BB962C8B-B14F-4D97-AF65-F5344CB8AC3E}">
        <p14:creationId xmlns:p14="http://schemas.microsoft.com/office/powerpoint/2010/main" val="423399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9DE8-BB4E-341F-372D-1A115B015EF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B1E79FC-0EFE-9722-155B-0ACCE9B81DCE}"/>
              </a:ext>
            </a:extLst>
          </p:cNvPr>
          <p:cNvGrpSpPr/>
          <p:nvPr/>
        </p:nvGrpSpPr>
        <p:grpSpPr>
          <a:xfrm>
            <a:off x="145215" y="48199"/>
            <a:ext cx="5504191" cy="2048071"/>
            <a:chOff x="752835" y="320614"/>
            <a:chExt cx="5504191" cy="2048071"/>
          </a:xfrm>
        </p:grpSpPr>
        <p:pic>
          <p:nvPicPr>
            <p:cNvPr id="5" name="Picture 4">
              <a:extLst>
                <a:ext uri="{FF2B5EF4-FFF2-40B4-BE49-F238E27FC236}">
                  <a16:creationId xmlns:a16="http://schemas.microsoft.com/office/drawing/2014/main" id="{E2BA99E7-D443-A9F5-17AA-C4E956A7CCC8}"/>
                </a:ext>
              </a:extLst>
            </p:cNvPr>
            <p:cNvPicPr>
              <a:picLocks noChangeAspect="1"/>
            </p:cNvPicPr>
            <p:nvPr/>
          </p:nvPicPr>
          <p:blipFill>
            <a:blip r:embed="rId3"/>
            <a:stretch>
              <a:fillRect/>
            </a:stretch>
          </p:blipFill>
          <p:spPr>
            <a:xfrm>
              <a:off x="752835" y="320614"/>
              <a:ext cx="5504191" cy="2048071"/>
            </a:xfrm>
            <a:prstGeom prst="rect">
              <a:avLst/>
            </a:prstGeom>
          </p:spPr>
        </p:pic>
        <p:pic>
          <p:nvPicPr>
            <p:cNvPr id="1026" name="Picture 2" descr="Harriet Herridge ">
              <a:extLst>
                <a:ext uri="{FF2B5EF4-FFF2-40B4-BE49-F238E27FC236}">
                  <a16:creationId xmlns:a16="http://schemas.microsoft.com/office/drawing/2014/main" id="{C3AEDEF2-333E-0DAE-E98C-B09365AC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65" y="438606"/>
              <a:ext cx="1812086" cy="181208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grpSp>
      <p:pic>
        <p:nvPicPr>
          <p:cNvPr id="9" name="Picture 8" descr="A building with lights on it and trees in the background&#10;&#10;AI-generated content may be incorrect.">
            <a:extLst>
              <a:ext uri="{FF2B5EF4-FFF2-40B4-BE49-F238E27FC236}">
                <a16:creationId xmlns:a16="http://schemas.microsoft.com/office/drawing/2014/main" id="{236A6832-BD27-B484-4A9F-3A6BB109D8BA}"/>
              </a:ext>
            </a:extLst>
          </p:cNvPr>
          <p:cNvPicPr>
            <a:picLocks noChangeAspect="1"/>
          </p:cNvPicPr>
          <p:nvPr/>
        </p:nvPicPr>
        <p:blipFill>
          <a:blip r:embed="rId5"/>
          <a:srcRect l="25424" t="39622" r="26745" b="21108"/>
          <a:stretch>
            <a:fillRect/>
          </a:stretch>
        </p:blipFill>
        <p:spPr>
          <a:xfrm>
            <a:off x="6320286" y="-296121"/>
            <a:ext cx="5831457" cy="2616678"/>
          </a:xfrm>
          <a:prstGeom prst="rect">
            <a:avLst/>
          </a:prstGeom>
        </p:spPr>
      </p:pic>
      <p:pic>
        <p:nvPicPr>
          <p:cNvPr id="10" name="Picture 9">
            <a:extLst>
              <a:ext uri="{FF2B5EF4-FFF2-40B4-BE49-F238E27FC236}">
                <a16:creationId xmlns:a16="http://schemas.microsoft.com/office/drawing/2014/main" id="{FF33650F-65B2-D19B-1D72-B6B5C921C694}"/>
              </a:ext>
            </a:extLst>
          </p:cNvPr>
          <p:cNvPicPr>
            <a:picLocks noChangeAspect="1"/>
          </p:cNvPicPr>
          <p:nvPr/>
        </p:nvPicPr>
        <p:blipFill>
          <a:blip r:embed="rId6"/>
          <a:stretch>
            <a:fillRect/>
          </a:stretch>
        </p:blipFill>
        <p:spPr>
          <a:xfrm>
            <a:off x="2265871" y="1328469"/>
            <a:ext cx="3147746" cy="509194"/>
          </a:xfrm>
          <a:prstGeom prst="rect">
            <a:avLst/>
          </a:prstGeom>
        </p:spPr>
      </p:pic>
      <p:pic>
        <p:nvPicPr>
          <p:cNvPr id="12" name="Picture 11">
            <a:extLst>
              <a:ext uri="{FF2B5EF4-FFF2-40B4-BE49-F238E27FC236}">
                <a16:creationId xmlns:a16="http://schemas.microsoft.com/office/drawing/2014/main" id="{F3B8FAAC-A3A4-2D60-384C-650EC80EC155}"/>
              </a:ext>
            </a:extLst>
          </p:cNvPr>
          <p:cNvPicPr>
            <a:picLocks noChangeAspect="1"/>
          </p:cNvPicPr>
          <p:nvPr/>
        </p:nvPicPr>
        <p:blipFill>
          <a:blip r:embed="rId7"/>
          <a:stretch>
            <a:fillRect/>
          </a:stretch>
        </p:blipFill>
        <p:spPr>
          <a:xfrm>
            <a:off x="145215" y="2552387"/>
            <a:ext cx="6300505" cy="4213597"/>
          </a:xfrm>
          <a:prstGeom prst="rect">
            <a:avLst/>
          </a:prstGeom>
        </p:spPr>
      </p:pic>
      <p:pic>
        <p:nvPicPr>
          <p:cNvPr id="14" name="Picture 13" descr="A group of blue graphs&#10;&#10;AI-generated content may be incorrect.">
            <a:extLst>
              <a:ext uri="{FF2B5EF4-FFF2-40B4-BE49-F238E27FC236}">
                <a16:creationId xmlns:a16="http://schemas.microsoft.com/office/drawing/2014/main" id="{E28F0FAA-CD3E-46AE-3E21-29DEA2212DA8}"/>
              </a:ext>
            </a:extLst>
          </p:cNvPr>
          <p:cNvPicPr>
            <a:picLocks noChangeAspect="1"/>
          </p:cNvPicPr>
          <p:nvPr/>
        </p:nvPicPr>
        <p:blipFill>
          <a:blip r:embed="rId8"/>
          <a:srcRect r="49144" b="67212"/>
          <a:stretch>
            <a:fillRect/>
          </a:stretch>
        </p:blipFill>
        <p:spPr>
          <a:xfrm>
            <a:off x="7090879" y="2410566"/>
            <a:ext cx="4439762" cy="2248619"/>
          </a:xfrm>
          <a:prstGeom prst="rect">
            <a:avLst/>
          </a:prstGeom>
        </p:spPr>
      </p:pic>
      <p:sp>
        <p:nvSpPr>
          <p:cNvPr id="15" name="TextBox 14">
            <a:extLst>
              <a:ext uri="{FF2B5EF4-FFF2-40B4-BE49-F238E27FC236}">
                <a16:creationId xmlns:a16="http://schemas.microsoft.com/office/drawing/2014/main" id="{D750E9A5-DA3F-61C3-D843-AAB97C9CF1E6}"/>
              </a:ext>
            </a:extLst>
          </p:cNvPr>
          <p:cNvSpPr txBox="1"/>
          <p:nvPr/>
        </p:nvSpPr>
        <p:spPr>
          <a:xfrm>
            <a:off x="10442138" y="2468269"/>
            <a:ext cx="1503938" cy="830997"/>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toxin use</a:t>
            </a:r>
          </a:p>
        </p:txBody>
      </p:sp>
      <p:pic>
        <p:nvPicPr>
          <p:cNvPr id="17" name="Picture 16">
            <a:extLst>
              <a:ext uri="{FF2B5EF4-FFF2-40B4-BE49-F238E27FC236}">
                <a16:creationId xmlns:a16="http://schemas.microsoft.com/office/drawing/2014/main" id="{636F0063-06F2-6D5F-79A0-1B706E6B8D07}"/>
              </a:ext>
            </a:extLst>
          </p:cNvPr>
          <p:cNvPicPr>
            <a:picLocks noChangeAspect="1"/>
          </p:cNvPicPr>
          <p:nvPr/>
        </p:nvPicPr>
        <p:blipFill>
          <a:blip r:embed="rId9"/>
          <a:stretch>
            <a:fillRect/>
          </a:stretch>
        </p:blipFill>
        <p:spPr>
          <a:xfrm>
            <a:off x="7090879" y="5108972"/>
            <a:ext cx="4439762" cy="1335588"/>
          </a:xfrm>
          <a:prstGeom prst="rect">
            <a:avLst/>
          </a:prstGeom>
        </p:spPr>
      </p:pic>
      <p:sp>
        <p:nvSpPr>
          <p:cNvPr id="18" name="TextBox 17">
            <a:extLst>
              <a:ext uri="{FF2B5EF4-FFF2-40B4-BE49-F238E27FC236}">
                <a16:creationId xmlns:a16="http://schemas.microsoft.com/office/drawing/2014/main" id="{F7259D28-CF54-C633-D7D4-585433C42AFF}"/>
              </a:ext>
            </a:extLst>
          </p:cNvPr>
          <p:cNvSpPr txBox="1"/>
          <p:nvPr/>
        </p:nvSpPr>
        <p:spPr>
          <a:xfrm>
            <a:off x="10398770" y="4738613"/>
            <a:ext cx="1648015" cy="1200329"/>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tissue </a:t>
            </a:r>
            <a:br>
              <a:rPr lang="en-GB" sz="2400" dirty="0">
                <a:ea typeface="Lato" panose="020F0502020204030203" pitchFamily="34" charset="0"/>
                <a:cs typeface="Lato" panose="020F0502020204030203" pitchFamily="34" charset="0"/>
              </a:rPr>
            </a:br>
            <a:r>
              <a:rPr lang="en-GB" sz="2400" dirty="0" err="1">
                <a:ea typeface="Lato" panose="020F0502020204030203" pitchFamily="34" charset="0"/>
                <a:cs typeface="Lato" panose="020F0502020204030203" pitchFamily="34" charset="0"/>
              </a:rPr>
              <a:t>generalism</a:t>
            </a:r>
            <a:endParaRPr lang="en-GB" sz="2400"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95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D956-84D9-7265-FA3B-A25E3D5AFF9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72F8BF3-AF1C-FCB9-0583-7CA50E92B887}"/>
              </a:ext>
            </a:extLst>
          </p:cNvPr>
          <p:cNvSpPr>
            <a:spLocks noGrp="1"/>
          </p:cNvSpPr>
          <p:nvPr>
            <p:ph idx="1"/>
          </p:nvPr>
        </p:nvSpPr>
        <p:spPr>
          <a:xfrm>
            <a:off x="456641" y="3254359"/>
            <a:ext cx="4763221" cy="3344384"/>
          </a:xfrm>
        </p:spPr>
        <p:txBody>
          <a:bodyPr>
            <a:normAutofit/>
          </a:bodyPr>
          <a:lstStyle/>
          <a:p>
            <a:r>
              <a:rPr lang="en-GB" dirty="0"/>
              <a:t>Host predictors are very </a:t>
            </a:r>
            <a:br>
              <a:rPr lang="en-GB" dirty="0"/>
            </a:br>
            <a:r>
              <a:rPr lang="en-GB" dirty="0"/>
              <a:t>common, and often</a:t>
            </a:r>
            <a:br>
              <a:rPr lang="en-GB" dirty="0"/>
            </a:br>
            <a:r>
              <a:rPr lang="en-GB" dirty="0"/>
              <a:t>put to secondary use</a:t>
            </a:r>
          </a:p>
          <a:p>
            <a:r>
              <a:rPr lang="en-GB" b="1" dirty="0"/>
              <a:t>But </a:t>
            </a:r>
            <a:r>
              <a:rPr lang="en-GB" dirty="0"/>
              <a:t>better guidance </a:t>
            </a:r>
            <a:br>
              <a:rPr lang="en-GB" dirty="0"/>
            </a:br>
            <a:r>
              <a:rPr lang="en-GB" dirty="0"/>
              <a:t>needed on interpretation</a:t>
            </a:r>
          </a:p>
          <a:p>
            <a:r>
              <a:rPr lang="en-GB" dirty="0"/>
              <a:t>Scope for Commentary piece, etc.</a:t>
            </a:r>
          </a:p>
        </p:txBody>
      </p:sp>
      <p:pic>
        <p:nvPicPr>
          <p:cNvPr id="7" name="Picture 6">
            <a:extLst>
              <a:ext uri="{FF2B5EF4-FFF2-40B4-BE49-F238E27FC236}">
                <a16:creationId xmlns:a16="http://schemas.microsoft.com/office/drawing/2014/main" id="{7DD37F0F-9D42-BF40-22CA-1BE3B470595F}"/>
              </a:ext>
            </a:extLst>
          </p:cNvPr>
          <p:cNvPicPr>
            <a:picLocks noChangeAspect="1"/>
          </p:cNvPicPr>
          <p:nvPr/>
        </p:nvPicPr>
        <p:blipFill>
          <a:blip r:embed="rId3"/>
          <a:stretch>
            <a:fillRect/>
          </a:stretch>
        </p:blipFill>
        <p:spPr>
          <a:xfrm>
            <a:off x="5927498" y="1087874"/>
            <a:ext cx="5993240" cy="2431703"/>
          </a:xfrm>
          <a:prstGeom prst="rect">
            <a:avLst/>
          </a:prstGeom>
        </p:spPr>
      </p:pic>
      <p:pic>
        <p:nvPicPr>
          <p:cNvPr id="8" name="Picture 7">
            <a:extLst>
              <a:ext uri="{FF2B5EF4-FFF2-40B4-BE49-F238E27FC236}">
                <a16:creationId xmlns:a16="http://schemas.microsoft.com/office/drawing/2014/main" id="{9D913D18-2F22-38EE-7D8C-FE6C311BEDE6}"/>
              </a:ext>
            </a:extLst>
          </p:cNvPr>
          <p:cNvPicPr>
            <a:picLocks noChangeAspect="1"/>
          </p:cNvPicPr>
          <p:nvPr/>
        </p:nvPicPr>
        <p:blipFill>
          <a:blip r:embed="rId4"/>
          <a:stretch>
            <a:fillRect/>
          </a:stretch>
        </p:blipFill>
        <p:spPr>
          <a:xfrm>
            <a:off x="6765118" y="314612"/>
            <a:ext cx="4318000" cy="698500"/>
          </a:xfrm>
          <a:prstGeom prst="rect">
            <a:avLst/>
          </a:prstGeom>
        </p:spPr>
      </p:pic>
      <p:sp>
        <p:nvSpPr>
          <p:cNvPr id="9" name="Content Placeholder 2">
            <a:extLst>
              <a:ext uri="{FF2B5EF4-FFF2-40B4-BE49-F238E27FC236}">
                <a16:creationId xmlns:a16="http://schemas.microsoft.com/office/drawing/2014/main" id="{765895E9-072E-A06C-CEA3-02AC66944BC9}"/>
              </a:ext>
            </a:extLst>
          </p:cNvPr>
          <p:cNvSpPr txBox="1">
            <a:spLocks/>
          </p:cNvSpPr>
          <p:nvPr/>
        </p:nvSpPr>
        <p:spPr>
          <a:xfrm>
            <a:off x="5927498" y="4062802"/>
            <a:ext cx="6086221" cy="2361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Apply to other well-sampled systems with host shifts</a:t>
            </a:r>
          </a:p>
          <a:p>
            <a:r>
              <a:rPr lang="en-GB" b="1" dirty="0"/>
              <a:t>Primate </a:t>
            </a:r>
            <a:r>
              <a:rPr lang="en-GB" b="1" dirty="0" err="1"/>
              <a:t>phageome</a:t>
            </a:r>
            <a:r>
              <a:rPr lang="en-GB" b="1" dirty="0"/>
              <a:t> </a:t>
            </a:r>
            <a:r>
              <a:rPr lang="en-GB" dirty="0"/>
              <a:t>(</a:t>
            </a:r>
            <a:r>
              <a:rPr lang="en-GB" dirty="0" err="1"/>
              <a:t>Gogarten</a:t>
            </a:r>
            <a:r>
              <a:rPr lang="en-GB" dirty="0"/>
              <a:t>):</a:t>
            </a:r>
            <a:br>
              <a:rPr lang="en-GB" dirty="0"/>
            </a:br>
            <a:r>
              <a:rPr lang="en-GB" dirty="0"/>
              <a:t>1000s of phage from many </a:t>
            </a:r>
            <a:r>
              <a:rPr lang="en-GB" dirty="0" err="1"/>
              <a:t>nhps</a:t>
            </a:r>
            <a:r>
              <a:rPr lang="en-GB" dirty="0"/>
              <a:t>!</a:t>
            </a:r>
            <a:endParaRPr lang="en-GB" b="1" dirty="0"/>
          </a:p>
        </p:txBody>
      </p:sp>
      <p:pic>
        <p:nvPicPr>
          <p:cNvPr id="19" name="Picture 18">
            <a:extLst>
              <a:ext uri="{FF2B5EF4-FFF2-40B4-BE49-F238E27FC236}">
                <a16:creationId xmlns:a16="http://schemas.microsoft.com/office/drawing/2014/main" id="{3B407602-2DA1-1211-F4CD-E7532FF9541D}"/>
              </a:ext>
            </a:extLst>
          </p:cNvPr>
          <p:cNvPicPr>
            <a:picLocks noChangeAspect="1"/>
          </p:cNvPicPr>
          <p:nvPr/>
        </p:nvPicPr>
        <p:blipFill>
          <a:blip r:embed="rId5"/>
          <a:stretch>
            <a:fillRect/>
          </a:stretch>
        </p:blipFill>
        <p:spPr>
          <a:xfrm>
            <a:off x="65957" y="85773"/>
            <a:ext cx="5676504" cy="2587523"/>
          </a:xfrm>
          <a:prstGeom prst="rect">
            <a:avLst/>
          </a:prstGeom>
        </p:spPr>
      </p:pic>
      <p:grpSp>
        <p:nvGrpSpPr>
          <p:cNvPr id="10" name="Group 9">
            <a:extLst>
              <a:ext uri="{FF2B5EF4-FFF2-40B4-BE49-F238E27FC236}">
                <a16:creationId xmlns:a16="http://schemas.microsoft.com/office/drawing/2014/main" id="{38B2E45D-D412-79B6-7952-83597E2460A5}"/>
              </a:ext>
            </a:extLst>
          </p:cNvPr>
          <p:cNvGrpSpPr/>
          <p:nvPr/>
        </p:nvGrpSpPr>
        <p:grpSpPr>
          <a:xfrm>
            <a:off x="1847984" y="753101"/>
            <a:ext cx="3986995" cy="2369292"/>
            <a:chOff x="213656" y="1241644"/>
            <a:chExt cx="3431691" cy="2039300"/>
          </a:xfrm>
        </p:grpSpPr>
        <p:pic>
          <p:nvPicPr>
            <p:cNvPr id="11" name="Picture 2">
              <a:extLst>
                <a:ext uri="{FF2B5EF4-FFF2-40B4-BE49-F238E27FC236}">
                  <a16:creationId xmlns:a16="http://schemas.microsoft.com/office/drawing/2014/main" id="{A3463DE7-DBA4-A30E-2C47-2F04965BA0D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CBF528-5CCB-8DF3-057B-436CF9BB24DE}"/>
                </a:ext>
              </a:extLst>
            </p:cNvPr>
            <p:cNvGrpSpPr/>
            <p:nvPr/>
          </p:nvGrpSpPr>
          <p:grpSpPr>
            <a:xfrm>
              <a:off x="1724617" y="1241644"/>
              <a:ext cx="1920730" cy="2039300"/>
              <a:chOff x="3156926" y="1308549"/>
              <a:chExt cx="1920730" cy="2039300"/>
            </a:xfrm>
          </p:grpSpPr>
          <p:sp>
            <p:nvSpPr>
              <p:cNvPr id="13" name="Rectangle 12">
                <a:extLst>
                  <a:ext uri="{FF2B5EF4-FFF2-40B4-BE49-F238E27FC236}">
                    <a16:creationId xmlns:a16="http://schemas.microsoft.com/office/drawing/2014/main" id="{8301D886-7DC9-3A06-C3CC-6B650E52E23D}"/>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A2C1D684-2F23-01B0-E924-95CF1A06FC02}"/>
                  </a:ext>
                </a:extLst>
              </p:cNvPr>
              <p:cNvGrpSpPr/>
              <p:nvPr/>
            </p:nvGrpSpPr>
            <p:grpSpPr>
              <a:xfrm>
                <a:off x="3156926" y="1308549"/>
                <a:ext cx="1920730" cy="2039300"/>
                <a:chOff x="4661499" y="2970435"/>
                <a:chExt cx="1064296" cy="1129997"/>
              </a:xfrm>
            </p:grpSpPr>
            <p:pic>
              <p:nvPicPr>
                <p:cNvPr id="15" name="Graphic 14" descr="Monitor">
                  <a:extLst>
                    <a:ext uri="{FF2B5EF4-FFF2-40B4-BE49-F238E27FC236}">
                      <a16:creationId xmlns:a16="http://schemas.microsoft.com/office/drawing/2014/main" id="{5E10A483-D4CC-4640-F8E7-55C97A7A30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61499" y="2970435"/>
                  <a:ext cx="1064296" cy="1129997"/>
                </a:xfrm>
                <a:prstGeom prst="rect">
                  <a:avLst/>
                </a:prstGeom>
              </p:spPr>
            </p:pic>
            <p:pic>
              <p:nvPicPr>
                <p:cNvPr id="16" name="Graphic 15" descr="Gears">
                  <a:extLst>
                    <a:ext uri="{FF2B5EF4-FFF2-40B4-BE49-F238E27FC236}">
                      <a16:creationId xmlns:a16="http://schemas.microsoft.com/office/drawing/2014/main" id="{D561991B-9703-4952-E71D-D0680DD415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3740" y="3254386"/>
                  <a:ext cx="428220" cy="428220"/>
                </a:xfrm>
                <a:prstGeom prst="rect">
                  <a:avLst/>
                </a:prstGeom>
              </p:spPr>
            </p:pic>
            <p:pic>
              <p:nvPicPr>
                <p:cNvPr id="17" name="Graphic 16" descr="Network diagram">
                  <a:extLst>
                    <a:ext uri="{FF2B5EF4-FFF2-40B4-BE49-F238E27FC236}">
                      <a16:creationId xmlns:a16="http://schemas.microsoft.com/office/drawing/2014/main" id="{3CB7851A-46E5-635C-395D-34897BE05C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27062" y="3216441"/>
                  <a:ext cx="490714" cy="490714"/>
                </a:xfrm>
                <a:prstGeom prst="rect">
                  <a:avLst/>
                </a:prstGeom>
              </p:spPr>
            </p:pic>
          </p:grpSp>
        </p:grpSp>
      </p:grpSp>
    </p:spTree>
    <p:extLst>
      <p:ext uri="{BB962C8B-B14F-4D97-AF65-F5344CB8AC3E}">
        <p14:creationId xmlns:p14="http://schemas.microsoft.com/office/powerpoint/2010/main" val="2110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humbs.dreamstime.com/z/animal-silhouette-contour-13967341.jpg">
            <a:extLst>
              <a:ext uri="{FF2B5EF4-FFF2-40B4-BE49-F238E27FC236}">
                <a16:creationId xmlns:a16="http://schemas.microsoft.com/office/drawing/2014/main" id="{BA1F4BDA-E78D-6D37-89A7-1B58CCE12EF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4" t="15344" r="14049" b="9034"/>
          <a:stretch/>
        </p:blipFill>
        <p:spPr bwMode="auto">
          <a:xfrm>
            <a:off x="493106" y="1050395"/>
            <a:ext cx="5208153" cy="4609475"/>
          </a:xfrm>
          <a:prstGeom prst="ellipse">
            <a:avLst/>
          </a:prstGeom>
          <a:noFill/>
          <a:ln w="38100">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87AEDDC-D207-B517-79F1-EB6E3DE7DE3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2173434">
            <a:off x="5987232" y="3359265"/>
            <a:ext cx="1641583" cy="28036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lipartbest.com/cliparts/nTX/8ea/nTX8eaXTB.jpeg">
            <a:extLst>
              <a:ext uri="{FF2B5EF4-FFF2-40B4-BE49-F238E27FC236}">
                <a16:creationId xmlns:a16="http://schemas.microsoft.com/office/drawing/2014/main" id="{E357701A-9CB4-2061-D071-32738A8E0A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7454" y="1425347"/>
            <a:ext cx="1516163" cy="411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3F45D15-6AA1-96D1-5854-F45CF708D1D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6340518" y="2241837"/>
            <a:ext cx="2064710" cy="20524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1E993A7-1430-FF63-19DC-4B7002F71EDD}"/>
              </a:ext>
            </a:extLst>
          </p:cNvPr>
          <p:cNvSpPr/>
          <p:nvPr/>
        </p:nvSpPr>
        <p:spPr>
          <a:xfrm>
            <a:off x="2003941" y="1201795"/>
            <a:ext cx="2089033" cy="4508927"/>
          </a:xfrm>
          <a:prstGeom prst="rect">
            <a:avLst/>
          </a:prstGeom>
          <a:noFill/>
        </p:spPr>
        <p:txBody>
          <a:bodyPr wrap="none" lIns="91440" tIns="45720" rIns="91440" bIns="45720">
            <a:spAutoFit/>
          </a:bodyPr>
          <a:lstStyle/>
          <a:p>
            <a:pPr algn="ctr"/>
            <a:r>
              <a:rPr lang="en-US" sz="287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10" name="Arc 9">
            <a:extLst>
              <a:ext uri="{FF2B5EF4-FFF2-40B4-BE49-F238E27FC236}">
                <a16:creationId xmlns:a16="http://schemas.microsoft.com/office/drawing/2014/main" id="{4999FAE1-6701-6C31-4BAF-D3EC9B794617}"/>
              </a:ext>
            </a:extLst>
          </p:cNvPr>
          <p:cNvSpPr/>
          <p:nvPr/>
        </p:nvSpPr>
        <p:spPr>
          <a:xfrm rot="1280224">
            <a:off x="5685619" y="1668639"/>
            <a:ext cx="3397649" cy="3249894"/>
          </a:xfrm>
          <a:prstGeom prst="arc">
            <a:avLst>
              <a:gd name="adj1" fmla="val 10587939"/>
              <a:gd name="adj2" fmla="val 19732602"/>
            </a:avLst>
          </a:prstGeom>
          <a:ln w="152400">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6377743-4C73-CF1D-6C8C-3B62F71C11D6}"/>
              </a:ext>
            </a:extLst>
          </p:cNvPr>
          <p:cNvSpPr txBox="1"/>
          <p:nvPr/>
        </p:nvSpPr>
        <p:spPr>
          <a:xfrm>
            <a:off x="2102393" y="557952"/>
            <a:ext cx="130683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ecology</a:t>
            </a:r>
          </a:p>
        </p:txBody>
      </p:sp>
      <p:sp>
        <p:nvSpPr>
          <p:cNvPr id="12" name="TextBox 11">
            <a:extLst>
              <a:ext uri="{FF2B5EF4-FFF2-40B4-BE49-F238E27FC236}">
                <a16:creationId xmlns:a16="http://schemas.microsoft.com/office/drawing/2014/main" id="{8B547360-559E-B8C7-E24B-DC7A83295641}"/>
              </a:ext>
            </a:extLst>
          </p:cNvPr>
          <p:cNvSpPr txBox="1"/>
          <p:nvPr/>
        </p:nvSpPr>
        <p:spPr>
          <a:xfrm>
            <a:off x="3902748" y="210213"/>
            <a:ext cx="235032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contact tracing</a:t>
            </a:r>
          </a:p>
        </p:txBody>
      </p:sp>
      <p:sp>
        <p:nvSpPr>
          <p:cNvPr id="13" name="TextBox 12">
            <a:extLst>
              <a:ext uri="{FF2B5EF4-FFF2-40B4-BE49-F238E27FC236}">
                <a16:creationId xmlns:a16="http://schemas.microsoft.com/office/drawing/2014/main" id="{EB438BC8-FB25-4CF1-776A-6E00008881EF}"/>
              </a:ext>
            </a:extLst>
          </p:cNvPr>
          <p:cNvSpPr txBox="1"/>
          <p:nvPr/>
        </p:nvSpPr>
        <p:spPr>
          <a:xfrm>
            <a:off x="4983526" y="1050395"/>
            <a:ext cx="1495602"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lab study</a:t>
            </a:r>
          </a:p>
        </p:txBody>
      </p:sp>
      <p:sp>
        <p:nvSpPr>
          <p:cNvPr id="16" name="TextBox 15">
            <a:extLst>
              <a:ext uri="{FF2B5EF4-FFF2-40B4-BE49-F238E27FC236}">
                <a16:creationId xmlns:a16="http://schemas.microsoft.com/office/drawing/2014/main" id="{3D9E6B54-F3D8-0F98-D051-5636995CAFAA}"/>
              </a:ext>
            </a:extLst>
          </p:cNvPr>
          <p:cNvSpPr txBox="1"/>
          <p:nvPr/>
        </p:nvSpPr>
        <p:spPr>
          <a:xfrm>
            <a:off x="308610" y="160330"/>
            <a:ext cx="2127570"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epidemiology</a:t>
            </a:r>
          </a:p>
        </p:txBody>
      </p:sp>
      <p:sp>
        <p:nvSpPr>
          <p:cNvPr id="17" name="Arc 16">
            <a:extLst>
              <a:ext uri="{FF2B5EF4-FFF2-40B4-BE49-F238E27FC236}">
                <a16:creationId xmlns:a16="http://schemas.microsoft.com/office/drawing/2014/main" id="{3DD30D79-A1C9-B1E4-E72F-F349B5E4CB48}"/>
              </a:ext>
            </a:extLst>
          </p:cNvPr>
          <p:cNvSpPr/>
          <p:nvPr/>
        </p:nvSpPr>
        <p:spPr>
          <a:xfrm rot="12143135">
            <a:off x="3030063" y="3423345"/>
            <a:ext cx="3746976" cy="2821747"/>
          </a:xfrm>
          <a:prstGeom prst="arc">
            <a:avLst>
              <a:gd name="adj1" fmla="val 11809458"/>
              <a:gd name="adj2" fmla="val 20953972"/>
            </a:avLst>
          </a:prstGeom>
          <a:ln w="152400">
            <a:gradFill flip="none" rotWithShape="1">
              <a:gsLst>
                <a:gs pos="0">
                  <a:schemeClr val="accent5">
                    <a:lumMod val="20000"/>
                    <a:lumOff val="80000"/>
                  </a:schemeClr>
                </a:gs>
                <a:gs pos="100000">
                  <a:schemeClr val="accent5">
                    <a:lumMod val="75000"/>
                  </a:schemeClr>
                </a:gs>
              </a:gsLst>
              <a:lin ang="2700000" scaled="1"/>
              <a:tileRect/>
            </a:gradFill>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50949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p:bldP spid="13" grpId="0"/>
      <p:bldP spid="16" grpId="0"/>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B7F9-8316-9061-2B38-9B9A8FBE04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87505-B372-7609-E2CD-8578E5B47CF2}"/>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1D85CA60-624C-3524-6B30-7B9DFBCED70C}"/>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A1A182C2-3BBE-DA53-45DC-E60F1BE0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C68F9C-65C7-A56F-C52B-087C3618E2E0}"/>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173A35D2-D84A-2093-A2B9-AEC14D227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7A19A04-C1D7-FA5F-7564-E4D8724026A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24CAC172-44A7-BC41-6195-27A08584035E}"/>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31D1DBB6-42E5-6E1A-45E8-A4481D06D803}"/>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F9EF6457-F18E-4408-08F2-9C34AEF2E80D}"/>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67B67DB3-BDF9-3886-3892-5129E44F4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06131C1-DF19-1F43-C390-BAF5614A6832}"/>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0D020FF4-E51E-3537-53D5-FEA55FEBCD8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193A97E2-52C5-FAF0-7555-7EA11B713762}"/>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3AE80663-9D71-DCEB-C067-D08CEE88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63466-D46C-3071-6C98-7C85CEE9E750}"/>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972539ED-32EC-E3D5-E8B0-ACA1B683F0E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2AAA5E6E-B4CA-53C2-1353-2C8C9C6B5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9DEE49FA-F192-28A0-B1A3-28F3E849B581}"/>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31370628-94C4-7847-0A51-0C7CBDF5C44E}"/>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69AB3A7C-1DA7-07EB-92EE-4ED2C5945700}"/>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415766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jms 17 01946 g003">
            <a:extLst>
              <a:ext uri="{FF2B5EF4-FFF2-40B4-BE49-F238E27FC236}">
                <a16:creationId xmlns:a16="http://schemas.microsoft.com/office/drawing/2014/main" id="{41374EAA-5ABC-7F56-E034-A6B11E918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646" y="637244"/>
            <a:ext cx="6749516" cy="566283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E084AFF5-295F-D309-887D-FDBF135456D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Conjoin</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Triad</a:t>
            </a:r>
            <a:endParaRPr kumimoji="0" lang="en-IN"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 Box 4">
            <a:extLst>
              <a:ext uri="{FF2B5EF4-FFF2-40B4-BE49-F238E27FC236}">
                <a16:creationId xmlns:a16="http://schemas.microsoft.com/office/drawing/2014/main" id="{66FE4032-1F35-A576-0A25-0DFDBC3FC333}"/>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Shen et al. PNAS. 2007; 104: 4337-41.</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6B3DFC9D-C52E-B5DB-E697-4781FFDBF1BF}"/>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8" name="TextBox 7">
            <a:extLst>
              <a:ext uri="{FF2B5EF4-FFF2-40B4-BE49-F238E27FC236}">
                <a16:creationId xmlns:a16="http://schemas.microsoft.com/office/drawing/2014/main" id="{4E59EA05-6CEE-28E4-B996-30FA83C82872}"/>
              </a:ext>
            </a:extLst>
          </p:cNvPr>
          <p:cNvSpPr txBox="1"/>
          <p:nvPr/>
        </p:nvSpPr>
        <p:spPr>
          <a:xfrm>
            <a:off x="351862" y="633669"/>
            <a:ext cx="4459982" cy="5262979"/>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seven</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their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overall</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properties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7) and count  composition of each “triad”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i.e. How often do you see in the sequence a 1-1-1, 1-1-2, etc.. up to 7-7-7</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Gives a vector of 7^3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343 features</a:t>
            </a:r>
          </a:p>
        </p:txBody>
      </p:sp>
    </p:spTree>
    <p:extLst>
      <p:ext uri="{BB962C8B-B14F-4D97-AF65-F5344CB8AC3E}">
        <p14:creationId xmlns:p14="http://schemas.microsoft.com/office/powerpoint/2010/main" val="204890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B8116-76F5-BE9B-F210-6D5C17F164E6}"/>
              </a:ext>
            </a:extLst>
          </p:cNvPr>
          <p:cNvSpPr txBox="1"/>
          <p:nvPr/>
        </p:nvSpPr>
        <p:spPr>
          <a:xfrm>
            <a:off x="584501" y="3724675"/>
            <a:ext cx="3297952"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Composition: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pair</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reversible)</a:t>
            </a:r>
          </a:p>
        </p:txBody>
      </p:sp>
      <p:pic>
        <p:nvPicPr>
          <p:cNvPr id="8" name="Picture 7">
            <a:extLst>
              <a:ext uri="{FF2B5EF4-FFF2-40B4-BE49-F238E27FC236}">
                <a16:creationId xmlns:a16="http://schemas.microsoft.com/office/drawing/2014/main" id="{FFFAAAC3-5464-DF3B-172D-79ACBB1656F7}"/>
              </a:ext>
            </a:extLst>
          </p:cNvPr>
          <p:cNvPicPr>
            <a:picLocks noChangeAspect="1"/>
          </p:cNvPicPr>
          <p:nvPr/>
        </p:nvPicPr>
        <p:blipFill>
          <a:blip r:embed="rId3"/>
          <a:stretch>
            <a:fillRect/>
          </a:stretch>
        </p:blipFill>
        <p:spPr>
          <a:xfrm>
            <a:off x="2872189" y="924635"/>
            <a:ext cx="9089222" cy="2208691"/>
          </a:xfrm>
          <a:prstGeom prst="rect">
            <a:avLst/>
          </a:prstGeom>
        </p:spPr>
      </p:pic>
      <p:sp>
        <p:nvSpPr>
          <p:cNvPr id="10" name="TextBox 9">
            <a:extLst>
              <a:ext uri="{FF2B5EF4-FFF2-40B4-BE49-F238E27FC236}">
                <a16:creationId xmlns:a16="http://schemas.microsoft.com/office/drawing/2014/main" id="{E340B9F7-F4BB-3A19-1258-048984462695}"/>
              </a:ext>
            </a:extLst>
          </p:cNvPr>
          <p:cNvSpPr txBox="1"/>
          <p:nvPr/>
        </p:nvSpPr>
        <p:spPr>
          <a:xfrm>
            <a:off x="4817997" y="3429000"/>
            <a:ext cx="6983104"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Distribution: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What proportion of sequence must you cover before you hit given quartile of group content?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e.g. half of all polar residues present are in first 30% of the sequence, D_0.5_polar = 0.3</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Repeat for first residue, all quartiles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15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
        <p:nvSpPr>
          <p:cNvPr id="2" name="Text Box 3">
            <a:extLst>
              <a:ext uri="{FF2B5EF4-FFF2-40B4-BE49-F238E27FC236}">
                <a16:creationId xmlns:a16="http://schemas.microsoft.com/office/drawing/2014/main" id="{3833486C-D43C-7CC3-ABA9-616D8FFA1B93}"/>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Composition-Transition-Distribution</a:t>
            </a:r>
          </a:p>
        </p:txBody>
      </p:sp>
      <p:sp>
        <p:nvSpPr>
          <p:cNvPr id="6" name="TextBox 5">
            <a:extLst>
              <a:ext uri="{FF2B5EF4-FFF2-40B4-BE49-F238E27FC236}">
                <a16:creationId xmlns:a16="http://schemas.microsoft.com/office/drawing/2014/main" id="{C9EA1489-47EA-5652-A1BB-07729E485F02}"/>
              </a:ext>
            </a:extLst>
          </p:cNvPr>
          <p:cNvSpPr txBox="1"/>
          <p:nvPr/>
        </p:nvSpPr>
        <p:spPr>
          <a:xfrm>
            <a:off x="296264" y="486927"/>
            <a:ext cx="3481257" cy="3046988"/>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three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b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3) and count:</a:t>
            </a:r>
          </a:p>
        </p:txBody>
      </p:sp>
      <p:sp>
        <p:nvSpPr>
          <p:cNvPr id="7" name="Text Box 4">
            <a:extLst>
              <a:ext uri="{FF2B5EF4-FFF2-40B4-BE49-F238E27FC236}">
                <a16:creationId xmlns:a16="http://schemas.microsoft.com/office/drawing/2014/main" id="{67C4EBA2-9F3A-F4AB-F910-6E9FCB55275E}"/>
              </a:ext>
            </a:extLst>
          </p:cNvPr>
          <p:cNvSpPr txBox="1">
            <a:spLocks noChangeArrowheads="1"/>
          </p:cNvSpPr>
          <p:nvPr/>
        </p:nvSpPr>
        <p:spPr bwMode="auto">
          <a:xfrm>
            <a:off x="8430404" y="726198"/>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Tree>
    <p:extLst>
      <p:ext uri="{BB962C8B-B14F-4D97-AF65-F5344CB8AC3E}">
        <p14:creationId xmlns:p14="http://schemas.microsoft.com/office/powerpoint/2010/main" val="327695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C7D216-A64B-32FA-917B-858B5378E92F}"/>
              </a:ext>
            </a:extLst>
          </p:cNvPr>
          <p:cNvSpPr/>
          <p:nvPr/>
        </p:nvSpPr>
        <p:spPr>
          <a:xfrm>
            <a:off x="313739" y="2532270"/>
            <a:ext cx="3471397"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Calculate similarity between amino acids (correlation between properties) up to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l-GR"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 residues apart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r>
              <a:rPr kumimoji="0" lang="el-GR"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p>
        </p:txBody>
      </p:sp>
      <p:pic>
        <p:nvPicPr>
          <p:cNvPr id="3074" name="Picture 2" descr="Θ &#10;Θ &#10;Θ &#10;Θ &#10;Θ &#10;Θ ">
            <a:extLst>
              <a:ext uri="{FF2B5EF4-FFF2-40B4-BE49-F238E27FC236}">
                <a16:creationId xmlns:a16="http://schemas.microsoft.com/office/drawing/2014/main" id="{066DBD34-AF6B-83DC-7DBD-13766334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779" y="798563"/>
            <a:ext cx="6669887" cy="4399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8827E0C3-57F7-DD18-C3E5-BE15C3158C3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Pseudo-</a:t>
            </a: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amino</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acid</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composition</a:t>
            </a:r>
          </a:p>
        </p:txBody>
      </p:sp>
      <p:sp>
        <p:nvSpPr>
          <p:cNvPr id="5" name="Text Box 4">
            <a:extLst>
              <a:ext uri="{FF2B5EF4-FFF2-40B4-BE49-F238E27FC236}">
                <a16:creationId xmlns:a16="http://schemas.microsoft.com/office/drawing/2014/main" id="{8E613BE3-BA60-6F83-EF9B-D9ACBD4D4567}"/>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Chou. Proteins 2001; 43: 246-55.</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97100E84-0551-D58F-B97C-E5842EC60E7E}"/>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7" name="TextBox 6">
            <a:extLst>
              <a:ext uri="{FF2B5EF4-FFF2-40B4-BE49-F238E27FC236}">
                <a16:creationId xmlns:a16="http://schemas.microsoft.com/office/drawing/2014/main" id="{15607C0D-7CEA-3EF4-96E4-D6E83EC34311}"/>
              </a:ext>
            </a:extLst>
          </p:cNvPr>
          <p:cNvSpPr txBox="1"/>
          <p:nvPr/>
        </p:nvSpPr>
        <p:spPr>
          <a:xfrm>
            <a:off x="313738" y="556818"/>
            <a:ext cx="4036944" cy="1569660"/>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Calculate composition (simple proportion) of each amino acid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407628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419-EFE2-ECB5-93F7-E47EF8E9B1B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6B99F33-DC96-9C61-2292-4CAF6DFA7959}"/>
              </a:ext>
            </a:extLst>
          </p:cNvPr>
          <p:cNvGrpSpPr/>
          <p:nvPr/>
        </p:nvGrpSpPr>
        <p:grpSpPr>
          <a:xfrm>
            <a:off x="201850" y="984886"/>
            <a:ext cx="3986995" cy="2369292"/>
            <a:chOff x="213656" y="1241644"/>
            <a:chExt cx="3431691" cy="2039300"/>
          </a:xfrm>
        </p:grpSpPr>
        <p:pic>
          <p:nvPicPr>
            <p:cNvPr id="5" name="Picture 2">
              <a:extLst>
                <a:ext uri="{FF2B5EF4-FFF2-40B4-BE49-F238E27FC236}">
                  <a16:creationId xmlns:a16="http://schemas.microsoft.com/office/drawing/2014/main" id="{E3A51AFB-1530-2273-895A-DBD5A8CA40A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CA75D92-F1AE-1D61-AEAE-D929386CF960}"/>
                </a:ext>
              </a:extLst>
            </p:cNvPr>
            <p:cNvGrpSpPr/>
            <p:nvPr/>
          </p:nvGrpSpPr>
          <p:grpSpPr>
            <a:xfrm>
              <a:off x="1724617" y="1241644"/>
              <a:ext cx="1920730" cy="2039300"/>
              <a:chOff x="3156926" y="1308549"/>
              <a:chExt cx="1920730" cy="2039300"/>
            </a:xfrm>
          </p:grpSpPr>
          <p:sp>
            <p:nvSpPr>
              <p:cNvPr id="7" name="Rectangle 6">
                <a:extLst>
                  <a:ext uri="{FF2B5EF4-FFF2-40B4-BE49-F238E27FC236}">
                    <a16:creationId xmlns:a16="http://schemas.microsoft.com/office/drawing/2014/main" id="{FC7B2171-11D5-46B1-4632-9D4856611820}"/>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3368213-7673-6E97-D3D0-BBC97576CF6F}"/>
                  </a:ext>
                </a:extLst>
              </p:cNvPr>
              <p:cNvGrpSpPr/>
              <p:nvPr/>
            </p:nvGrpSpPr>
            <p:grpSpPr>
              <a:xfrm>
                <a:off x="3156926" y="1308549"/>
                <a:ext cx="1920730" cy="2039300"/>
                <a:chOff x="4661499" y="2970435"/>
                <a:chExt cx="1064296" cy="1129997"/>
              </a:xfrm>
            </p:grpSpPr>
            <p:pic>
              <p:nvPicPr>
                <p:cNvPr id="9" name="Graphic 8" descr="Monitor">
                  <a:extLst>
                    <a:ext uri="{FF2B5EF4-FFF2-40B4-BE49-F238E27FC236}">
                      <a16:creationId xmlns:a16="http://schemas.microsoft.com/office/drawing/2014/main" id="{044D986F-0F7A-D36A-1054-8192CC4B4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1499" y="2970435"/>
                  <a:ext cx="1064296" cy="1129997"/>
                </a:xfrm>
                <a:prstGeom prst="rect">
                  <a:avLst/>
                </a:prstGeom>
              </p:spPr>
            </p:pic>
            <p:pic>
              <p:nvPicPr>
                <p:cNvPr id="10" name="Graphic 9" descr="Gears">
                  <a:extLst>
                    <a:ext uri="{FF2B5EF4-FFF2-40B4-BE49-F238E27FC236}">
                      <a16:creationId xmlns:a16="http://schemas.microsoft.com/office/drawing/2014/main" id="{0D6E106B-7F9F-5C86-0A40-D36FFA755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3740" y="3254386"/>
                  <a:ext cx="428220" cy="428220"/>
                </a:xfrm>
                <a:prstGeom prst="rect">
                  <a:avLst/>
                </a:prstGeom>
              </p:spPr>
            </p:pic>
            <p:pic>
              <p:nvPicPr>
                <p:cNvPr id="11" name="Graphic 10" descr="Network diagram">
                  <a:extLst>
                    <a:ext uri="{FF2B5EF4-FFF2-40B4-BE49-F238E27FC236}">
                      <a16:creationId xmlns:a16="http://schemas.microsoft.com/office/drawing/2014/main" id="{B9801220-9F3C-22AA-033F-75DFCE64C2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7062" y="3216441"/>
                  <a:ext cx="490714" cy="490714"/>
                </a:xfrm>
                <a:prstGeom prst="rect">
                  <a:avLst/>
                </a:prstGeom>
              </p:spPr>
            </p:pic>
          </p:grpSp>
        </p:grpSp>
      </p:grpSp>
      <p:sp>
        <p:nvSpPr>
          <p:cNvPr id="12" name="Text Box 4">
            <a:extLst>
              <a:ext uri="{FF2B5EF4-FFF2-40B4-BE49-F238E27FC236}">
                <a16:creationId xmlns:a16="http://schemas.microsoft.com/office/drawing/2014/main" id="{D6200FD3-1BDB-EFF5-C5DF-265E0A85B4FB}"/>
              </a:ext>
            </a:extLst>
          </p:cNvPr>
          <p:cNvSpPr txBox="1">
            <a:spLocks noChangeArrowheads="1"/>
          </p:cNvSpPr>
          <p:nvPr/>
        </p:nvSpPr>
        <p:spPr bwMode="auto">
          <a:xfrm>
            <a:off x="120348" y="6602769"/>
            <a:ext cx="4178931" cy="2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sz="1100" b="1" dirty="0">
                <a:solidFill>
                  <a:schemeClr val="accent1"/>
                </a:solidFill>
                <a:latin typeface="Arial" charset="0"/>
                <a:hlinkClick r:id="rId10">
                  <a:extLst>
                    <a:ext uri="{A12FA001-AC4F-418D-AE19-62706E023703}">
                      <ahyp:hlinkClr xmlns:ahyp="http://schemas.microsoft.com/office/drawing/2018/hyperlinkcolor" val="tx"/>
                    </a:ext>
                  </a:extLst>
                </a:hlinkClick>
              </a:rPr>
              <a:t>Babayan et al. Science. 2018; 362: 577–80.</a:t>
            </a:r>
            <a:endParaRPr lang="en-GB" sz="1100" b="1" dirty="0">
              <a:solidFill>
                <a:schemeClr val="accent1"/>
              </a:solidFill>
              <a:latin typeface="Arial" charset="0"/>
            </a:endParaRPr>
          </a:p>
          <a:p>
            <a:endParaRPr lang="en-GB" sz="1100" b="1" baseline="30000" dirty="0">
              <a:solidFill>
                <a:schemeClr val="tx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FF4C896-B2DB-0B7E-F64C-F903ECEBE2AD}"/>
              </a:ext>
            </a:extLst>
          </p:cNvPr>
          <p:cNvGrpSpPr/>
          <p:nvPr/>
        </p:nvGrpSpPr>
        <p:grpSpPr>
          <a:xfrm>
            <a:off x="230179" y="3103731"/>
            <a:ext cx="5120939" cy="3273995"/>
            <a:chOff x="1124857" y="3129574"/>
            <a:chExt cx="4755750" cy="3040517"/>
          </a:xfrm>
        </p:grpSpPr>
        <p:grpSp>
          <p:nvGrpSpPr>
            <p:cNvPr id="14" name="Group 13">
              <a:extLst>
                <a:ext uri="{FF2B5EF4-FFF2-40B4-BE49-F238E27FC236}">
                  <a16:creationId xmlns:a16="http://schemas.microsoft.com/office/drawing/2014/main" id="{6AD2819B-8023-D1CF-2C89-6F1917E758E2}"/>
                </a:ext>
              </a:extLst>
            </p:cNvPr>
            <p:cNvGrpSpPr/>
            <p:nvPr/>
          </p:nvGrpSpPr>
          <p:grpSpPr>
            <a:xfrm>
              <a:off x="1182751" y="3129574"/>
              <a:ext cx="4697856" cy="3040517"/>
              <a:chOff x="3755014" y="0"/>
              <a:chExt cx="4697856" cy="3040517"/>
            </a:xfrm>
          </p:grpSpPr>
          <p:pic>
            <p:nvPicPr>
              <p:cNvPr id="16" name="Picture 15">
                <a:extLst>
                  <a:ext uri="{FF2B5EF4-FFF2-40B4-BE49-F238E27FC236}">
                    <a16:creationId xmlns:a16="http://schemas.microsoft.com/office/drawing/2014/main" id="{EBD33789-20C4-B65D-DC44-4C5A0D544CE3}"/>
                  </a:ext>
                </a:extLst>
              </p:cNvPr>
              <p:cNvPicPr>
                <a:picLocks noChangeAspect="1"/>
              </p:cNvPicPr>
              <p:nvPr/>
            </p:nvPicPr>
            <p:blipFill rotWithShape="1">
              <a:blip r:embed="rId11"/>
              <a:srcRect b="64772"/>
              <a:stretch/>
            </p:blipFill>
            <p:spPr>
              <a:xfrm>
                <a:off x="3755014" y="0"/>
                <a:ext cx="4681971" cy="2415926"/>
              </a:xfrm>
              <a:prstGeom prst="rect">
                <a:avLst/>
              </a:prstGeom>
            </p:spPr>
          </p:pic>
          <p:pic>
            <p:nvPicPr>
              <p:cNvPr id="17" name="Picture 16">
                <a:extLst>
                  <a:ext uri="{FF2B5EF4-FFF2-40B4-BE49-F238E27FC236}">
                    <a16:creationId xmlns:a16="http://schemas.microsoft.com/office/drawing/2014/main" id="{3DC98DC2-E8CF-7D5B-538E-21F56AA54308}"/>
                  </a:ext>
                </a:extLst>
              </p:cNvPr>
              <p:cNvPicPr>
                <a:picLocks noChangeAspect="1"/>
              </p:cNvPicPr>
              <p:nvPr/>
            </p:nvPicPr>
            <p:blipFill rotWithShape="1">
              <a:blip r:embed="rId11"/>
              <a:srcRect t="90892"/>
              <a:stretch/>
            </p:blipFill>
            <p:spPr>
              <a:xfrm>
                <a:off x="3770899" y="2415926"/>
                <a:ext cx="4681971" cy="624591"/>
              </a:xfrm>
              <a:prstGeom prst="rect">
                <a:avLst/>
              </a:prstGeom>
            </p:spPr>
          </p:pic>
        </p:grpSp>
        <p:sp>
          <p:nvSpPr>
            <p:cNvPr id="15" name="Rectangle 14">
              <a:extLst>
                <a:ext uri="{FF2B5EF4-FFF2-40B4-BE49-F238E27FC236}">
                  <a16:creationId xmlns:a16="http://schemas.microsoft.com/office/drawing/2014/main" id="{D1B0AF29-9FF8-05FD-1EB6-2FC58E839B24}"/>
                </a:ext>
              </a:extLst>
            </p:cNvPr>
            <p:cNvSpPr/>
            <p:nvPr/>
          </p:nvSpPr>
          <p:spPr>
            <a:xfrm>
              <a:off x="1124857" y="3352800"/>
              <a:ext cx="312057"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Arc 17">
            <a:extLst>
              <a:ext uri="{FF2B5EF4-FFF2-40B4-BE49-F238E27FC236}">
                <a16:creationId xmlns:a16="http://schemas.microsoft.com/office/drawing/2014/main" id="{EFC167B2-DEC4-FF19-8870-D7F462E1CEA4}"/>
              </a:ext>
            </a:extLst>
          </p:cNvPr>
          <p:cNvSpPr/>
          <p:nvPr/>
        </p:nvSpPr>
        <p:spPr>
          <a:xfrm>
            <a:off x="3417366" y="1917386"/>
            <a:ext cx="1656123" cy="1642080"/>
          </a:xfrm>
          <a:prstGeom prst="arc">
            <a:avLst>
              <a:gd name="adj1" fmla="val 15416752"/>
              <a:gd name="adj2" fmla="val 2720511"/>
            </a:avLst>
          </a:prstGeom>
          <a:noFill/>
          <a:ln w="762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23001034-F149-17FC-8EE7-176322F92D1C}"/>
              </a:ext>
            </a:extLst>
          </p:cNvPr>
          <p:cNvSpPr txBox="1"/>
          <p:nvPr/>
        </p:nvSpPr>
        <p:spPr>
          <a:xfrm>
            <a:off x="3668985" y="813409"/>
            <a:ext cx="2432076" cy="830997"/>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computationally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accessible</a:t>
            </a:r>
          </a:p>
        </p:txBody>
      </p:sp>
      <p:sp>
        <p:nvSpPr>
          <p:cNvPr id="20" name="TextBox 19">
            <a:extLst>
              <a:ext uri="{FF2B5EF4-FFF2-40B4-BE49-F238E27FC236}">
                <a16:creationId xmlns:a16="http://schemas.microsoft.com/office/drawing/2014/main" id="{5D24AF1D-3AB2-1B4F-1B51-311F3FA50EDC}"/>
              </a:ext>
            </a:extLst>
          </p:cNvPr>
          <p:cNvSpPr txBox="1"/>
          <p:nvPr/>
        </p:nvSpPr>
        <p:spPr>
          <a:xfrm>
            <a:off x="201850" y="2686013"/>
            <a:ext cx="2132250" cy="461665"/>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alignment-free</a:t>
            </a:r>
          </a:p>
        </p:txBody>
      </p:sp>
      <p:pic>
        <p:nvPicPr>
          <p:cNvPr id="21" name="Picture 20">
            <a:extLst>
              <a:ext uri="{FF2B5EF4-FFF2-40B4-BE49-F238E27FC236}">
                <a16:creationId xmlns:a16="http://schemas.microsoft.com/office/drawing/2014/main" id="{72A96EFE-3F70-1101-8383-3B8764FEE3A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21540000">
            <a:off x="6303169" y="2130635"/>
            <a:ext cx="5818659" cy="746574"/>
          </a:xfrm>
          <a:prstGeom prst="rect">
            <a:avLst/>
          </a:prstGeom>
        </p:spPr>
      </p:pic>
      <p:pic>
        <p:nvPicPr>
          <p:cNvPr id="29" name="Picture 28">
            <a:extLst>
              <a:ext uri="{FF2B5EF4-FFF2-40B4-BE49-F238E27FC236}">
                <a16:creationId xmlns:a16="http://schemas.microsoft.com/office/drawing/2014/main" id="{B5469BC6-0FC0-FC29-964E-94B55A014D20}"/>
              </a:ext>
            </a:extLst>
          </p:cNvPr>
          <p:cNvPicPr>
            <a:picLocks noChangeAspect="1"/>
          </p:cNvPicPr>
          <p:nvPr/>
        </p:nvPicPr>
        <p:blipFill>
          <a:blip r:embed="rId13"/>
          <a:stretch>
            <a:fillRect/>
          </a:stretch>
        </p:blipFill>
        <p:spPr>
          <a:xfrm rot="21540000">
            <a:off x="6409637" y="5606181"/>
            <a:ext cx="5389745" cy="900151"/>
          </a:xfrm>
          <a:prstGeom prst="rect">
            <a:avLst/>
          </a:prstGeom>
          <a:solidFill>
            <a:srgbClr val="000000">
              <a:shade val="95000"/>
            </a:srgbClr>
          </a:solidFill>
          <a:ln w="38100" cap="sq">
            <a:solidFill>
              <a:schemeClr val="accent1"/>
            </a:solidFill>
            <a:miter lim="800000"/>
          </a:ln>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70FB99F8-386D-A3A5-6EE5-A1BC9F1A18A5}"/>
              </a:ext>
            </a:extLst>
          </p:cNvPr>
          <p:cNvGrpSpPr/>
          <p:nvPr/>
        </p:nvGrpSpPr>
        <p:grpSpPr>
          <a:xfrm>
            <a:off x="6334545" y="895128"/>
            <a:ext cx="5486789" cy="978691"/>
            <a:chOff x="6321492" y="1725024"/>
            <a:chExt cx="5525898" cy="985667"/>
          </a:xfrm>
        </p:grpSpPr>
        <p:pic>
          <p:nvPicPr>
            <p:cNvPr id="31" name="Picture 30">
              <a:extLst>
                <a:ext uri="{FF2B5EF4-FFF2-40B4-BE49-F238E27FC236}">
                  <a16:creationId xmlns:a16="http://schemas.microsoft.com/office/drawing/2014/main" id="{9F148D0E-270F-B08F-836F-79BE23DF2167}"/>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aturation sat="0"/>
                      </a14:imgEffect>
                    </a14:imgLayer>
                  </a14:imgProps>
                </a:ext>
              </a:extLst>
            </a:blip>
            <a:stretch>
              <a:fillRect/>
            </a:stretch>
          </p:blipFill>
          <p:spPr>
            <a:xfrm rot="60000">
              <a:off x="6321492" y="1742050"/>
              <a:ext cx="5525898" cy="968641"/>
            </a:xfrm>
            <a:prstGeom prst="rect">
              <a:avLst/>
            </a:prstGeom>
          </p:spPr>
        </p:pic>
        <p:pic>
          <p:nvPicPr>
            <p:cNvPr id="32" name="Picture 31">
              <a:extLst>
                <a:ext uri="{FF2B5EF4-FFF2-40B4-BE49-F238E27FC236}">
                  <a16:creationId xmlns:a16="http://schemas.microsoft.com/office/drawing/2014/main" id="{8FB3848B-4818-11D4-591F-B4F1A0E75E56}"/>
                </a:ext>
              </a:extLst>
            </p:cNvPr>
            <p:cNvPicPr>
              <a:picLocks noChangeAspect="1"/>
            </p:cNvPicPr>
            <p:nvPr/>
          </p:nvPicPr>
          <p:blipFill rotWithShape="1">
            <a:blip r:embed="rId16">
              <a:clrChange>
                <a:clrFrom>
                  <a:srgbClr val="FFFFFF"/>
                </a:clrFrom>
                <a:clrTo>
                  <a:srgbClr val="FFFFFF">
                    <a:alpha val="0"/>
                  </a:srgbClr>
                </a:clrTo>
              </a:clrChange>
              <a:duotone>
                <a:schemeClr val="accent1">
                  <a:shade val="45000"/>
                  <a:satMod val="135000"/>
                </a:schemeClr>
                <a:prstClr val="white"/>
              </a:duotone>
            </a:blip>
            <a:srcRect l="19078" r="54005" b="64825"/>
            <a:stretch/>
          </p:blipFill>
          <p:spPr>
            <a:xfrm rot="60000">
              <a:off x="7381385" y="1725024"/>
              <a:ext cx="1487405" cy="340721"/>
            </a:xfrm>
            <a:prstGeom prst="rect">
              <a:avLst/>
            </a:prstGeom>
          </p:spPr>
        </p:pic>
      </p:grpSp>
      <p:pic>
        <p:nvPicPr>
          <p:cNvPr id="33" name="Picture 32">
            <a:extLst>
              <a:ext uri="{FF2B5EF4-FFF2-40B4-BE49-F238E27FC236}">
                <a16:creationId xmlns:a16="http://schemas.microsoft.com/office/drawing/2014/main" id="{FEAA5170-DFA3-5D7B-A756-26F3340163D7}"/>
              </a:ext>
            </a:extLst>
          </p:cNvPr>
          <p:cNvPicPr>
            <a:picLocks noChangeAspect="1"/>
          </p:cNvPicPr>
          <p:nvPr/>
        </p:nvPicPr>
        <p:blipFill rotWithShape="1">
          <a:blip r:embed="rId13">
            <a:clrChange>
              <a:clrFrom>
                <a:srgbClr val="FFFFFF"/>
              </a:clrFrom>
              <a:clrTo>
                <a:srgbClr val="FFFFFF">
                  <a:alpha val="0"/>
                </a:srgbClr>
              </a:clrTo>
            </a:clrChange>
            <a:duotone>
              <a:schemeClr val="accent1">
                <a:shade val="45000"/>
                <a:satMod val="135000"/>
              </a:schemeClr>
              <a:prstClr val="white"/>
            </a:duotone>
          </a:blip>
          <a:srcRect l="52134" t="-1" r="22793" b="72780"/>
          <a:stretch/>
        </p:blipFill>
        <p:spPr>
          <a:xfrm rot="21540000">
            <a:off x="9214536" y="5590717"/>
            <a:ext cx="1351399" cy="245029"/>
          </a:xfrm>
          <a:prstGeom prst="rect">
            <a:avLst/>
          </a:prstGeom>
        </p:spPr>
      </p:pic>
      <p:grpSp>
        <p:nvGrpSpPr>
          <p:cNvPr id="37" name="Group 36">
            <a:extLst>
              <a:ext uri="{FF2B5EF4-FFF2-40B4-BE49-F238E27FC236}">
                <a16:creationId xmlns:a16="http://schemas.microsoft.com/office/drawing/2014/main" id="{1926DCC5-D27E-504D-CF46-9C04D0A1BA26}"/>
              </a:ext>
            </a:extLst>
          </p:cNvPr>
          <p:cNvGrpSpPr/>
          <p:nvPr/>
        </p:nvGrpSpPr>
        <p:grpSpPr>
          <a:xfrm>
            <a:off x="6340146" y="4412639"/>
            <a:ext cx="5464513" cy="907208"/>
            <a:chOff x="6340146" y="4110774"/>
            <a:chExt cx="5464513" cy="907208"/>
          </a:xfrm>
        </p:grpSpPr>
        <p:pic>
          <p:nvPicPr>
            <p:cNvPr id="23" name="Picture 22">
              <a:extLst>
                <a:ext uri="{FF2B5EF4-FFF2-40B4-BE49-F238E27FC236}">
                  <a16:creationId xmlns:a16="http://schemas.microsoft.com/office/drawing/2014/main" id="{9BB62EA9-1176-55E2-52C9-419389679EA1}"/>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Lst>
            </a:blip>
            <a:srcRect t="30959"/>
            <a:stretch/>
          </p:blipFill>
          <p:spPr>
            <a:xfrm rot="60000">
              <a:off x="6340146" y="4110774"/>
              <a:ext cx="5459067" cy="907208"/>
            </a:xfrm>
            <a:prstGeom prst="rect">
              <a:avLst/>
            </a:prstGeom>
            <a:ln>
              <a:noFill/>
            </a:ln>
            <a:effectLst/>
          </p:spPr>
        </p:pic>
        <p:pic>
          <p:nvPicPr>
            <p:cNvPr id="35" name="Picture 34">
              <a:extLst>
                <a:ext uri="{FF2B5EF4-FFF2-40B4-BE49-F238E27FC236}">
                  <a16:creationId xmlns:a16="http://schemas.microsoft.com/office/drawing/2014/main" id="{5B2376B5-CF41-358B-895F-E1AC5B7836A4}"/>
                </a:ext>
              </a:extLst>
            </p:cNvPr>
            <p:cNvPicPr>
              <a:picLocks noChangeAspect="1"/>
            </p:cNvPicPr>
            <p:nvPr/>
          </p:nvPicPr>
          <p:blipFill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0"/>
                      </a14:imgEffect>
                    </a14:imgLayer>
                  </a14:imgProps>
                </a:ext>
              </a:extLst>
            </a:blip>
            <a:srcRect l="80089" t="30959" b="50390"/>
            <a:stretch>
              <a:fillRect/>
            </a:stretch>
          </p:blipFill>
          <p:spPr>
            <a:xfrm rot="60000">
              <a:off x="10717682" y="4149915"/>
              <a:ext cx="1086977" cy="245071"/>
            </a:xfrm>
            <a:prstGeom prst="rect">
              <a:avLst/>
            </a:prstGeom>
            <a:ln>
              <a:noFill/>
            </a:ln>
            <a:effectLst/>
          </p:spPr>
        </p:pic>
      </p:grpSp>
      <p:grpSp>
        <p:nvGrpSpPr>
          <p:cNvPr id="38" name="Group 37">
            <a:extLst>
              <a:ext uri="{FF2B5EF4-FFF2-40B4-BE49-F238E27FC236}">
                <a16:creationId xmlns:a16="http://schemas.microsoft.com/office/drawing/2014/main" id="{193654EB-0C67-705F-AB37-EFC69435F7E7}"/>
              </a:ext>
            </a:extLst>
          </p:cNvPr>
          <p:cNvGrpSpPr/>
          <p:nvPr/>
        </p:nvGrpSpPr>
        <p:grpSpPr>
          <a:xfrm>
            <a:off x="6331999" y="3086220"/>
            <a:ext cx="5366929" cy="915785"/>
            <a:chOff x="6331999" y="2784355"/>
            <a:chExt cx="5366929" cy="915785"/>
          </a:xfrm>
        </p:grpSpPr>
        <p:pic>
          <p:nvPicPr>
            <p:cNvPr id="24" name="Picture 23">
              <a:extLst>
                <a:ext uri="{FF2B5EF4-FFF2-40B4-BE49-F238E27FC236}">
                  <a16:creationId xmlns:a16="http://schemas.microsoft.com/office/drawing/2014/main" id="{644F2756-6DE0-C6A1-DE3F-07B919AB4BBA}"/>
                </a:ext>
              </a:extLst>
            </p:cNvPr>
            <p:cNvPicPr>
              <a:picLocks noChangeAspect="1"/>
            </p:cNvPicPr>
            <p:nvPr/>
          </p:nvPicPr>
          <p:blipFill>
            <a:blip r:embed="rId19">
              <a:grayscl/>
            </a:blip>
            <a:stretch>
              <a:fillRect/>
            </a:stretch>
          </p:blipFill>
          <p:spPr>
            <a:xfrm>
              <a:off x="6331999" y="2784355"/>
              <a:ext cx="5366929" cy="915785"/>
            </a:xfrm>
            <a:prstGeom prst="rect">
              <a:avLst/>
            </a:prstGeom>
          </p:spPr>
        </p:pic>
        <p:pic>
          <p:nvPicPr>
            <p:cNvPr id="36" name="Picture 35">
              <a:extLst>
                <a:ext uri="{FF2B5EF4-FFF2-40B4-BE49-F238E27FC236}">
                  <a16:creationId xmlns:a16="http://schemas.microsoft.com/office/drawing/2014/main" id="{F128DF9B-00AF-62E5-319F-F4E17CEA994D}"/>
                </a:ext>
              </a:extLst>
            </p:cNvPr>
            <p:cNvPicPr>
              <a:picLocks noChangeAspect="1"/>
            </p:cNvPicPr>
            <p:nvPr/>
          </p:nvPicPr>
          <p:blipFill>
            <a:blip r:embed="rId19">
              <a:duotone>
                <a:schemeClr val="accent1">
                  <a:shade val="45000"/>
                  <a:satMod val="135000"/>
                </a:schemeClr>
                <a:prstClr val="white"/>
              </a:duotone>
            </a:blip>
            <a:srcRect l="50297" r="26335" b="68558"/>
            <a:stretch>
              <a:fillRect/>
            </a:stretch>
          </p:blipFill>
          <p:spPr>
            <a:xfrm>
              <a:off x="9021813" y="2784355"/>
              <a:ext cx="1254125" cy="287934"/>
            </a:xfrm>
            <a:prstGeom prst="rect">
              <a:avLst/>
            </a:prstGeom>
          </p:spPr>
        </p:pic>
      </p:grpSp>
      <p:sp>
        <p:nvSpPr>
          <p:cNvPr id="39" name="Content Placeholder 2">
            <a:extLst>
              <a:ext uri="{FF2B5EF4-FFF2-40B4-BE49-F238E27FC236}">
                <a16:creationId xmlns:a16="http://schemas.microsoft.com/office/drawing/2014/main" id="{1E116136-8FB9-F937-48B2-CEC7DC46140B}"/>
              </a:ext>
            </a:extLst>
          </p:cNvPr>
          <p:cNvSpPr txBox="1">
            <a:spLocks/>
          </p:cNvSpPr>
          <p:nvPr/>
        </p:nvSpPr>
        <p:spPr>
          <a:xfrm>
            <a:off x="201850" y="201153"/>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“Genotype-to-phenotype” host predictors:</a:t>
            </a:r>
          </a:p>
        </p:txBody>
      </p:sp>
    </p:spTree>
    <p:extLst>
      <p:ext uri="{BB962C8B-B14F-4D97-AF65-F5344CB8AC3E}">
        <p14:creationId xmlns:p14="http://schemas.microsoft.com/office/powerpoint/2010/main" val="5414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0C36-E551-3945-81E4-4DEF0F54CC1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D96C21D-1CAB-9FBF-317F-C1010BEABF7A}"/>
              </a:ext>
            </a:extLst>
          </p:cNvPr>
          <p:cNvSpPr/>
          <p:nvPr/>
        </p:nvSpPr>
        <p:spPr>
          <a:xfrm rot="19731148">
            <a:off x="4975300" y="6577754"/>
            <a:ext cx="4057650" cy="591577"/>
          </a:xfrm>
          <a:prstGeom prst="rect">
            <a:avLst/>
          </a:prstGeom>
          <a:solidFill>
            <a:srgbClr val="33333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 Box 4">
            <a:extLst>
              <a:ext uri="{FF2B5EF4-FFF2-40B4-BE49-F238E27FC236}">
                <a16:creationId xmlns:a16="http://schemas.microsoft.com/office/drawing/2014/main" id="{C48A36AC-530D-B058-B8F7-583BBDF34DEB}"/>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chemeClr val="accent1"/>
                </a:solidFill>
                <a:effectLst/>
                <a:uLnTx/>
                <a:uFillTx/>
                <a:latin typeface="Arial" charset="0"/>
                <a:hlinkClick r:id="rId3">
                  <a:extLst>
                    <a:ext uri="{A12FA001-AC4F-418D-AE19-62706E023703}">
                      <ahyp:hlinkClr xmlns:ahyp="http://schemas.microsoft.com/office/drawing/2018/hyperlinkcolor" val="tx"/>
                    </a:ext>
                  </a:extLst>
                </a:hlinkClick>
              </a:rPr>
              <a:t>Brierley &amp; Fowler. PLOS Pathogens. 2021;17:e1009149. </a:t>
            </a:r>
            <a:endParaRPr kumimoji="0" lang="en-GB" sz="1100" b="1" i="0" u="none" strike="noStrike" kern="1200" cap="none" spc="0" normalizeH="0" baseline="0" noProof="0" dirty="0">
              <a:ln>
                <a:noFill/>
              </a:ln>
              <a:solidFill>
                <a:schemeClr val="accent1"/>
              </a:solidFill>
              <a:effectLst/>
              <a:uLnTx/>
              <a:uFillTx/>
              <a:latin typeface="Arial" charset="0"/>
            </a:endParaRPr>
          </a:p>
        </p:txBody>
      </p:sp>
      <p:pic>
        <p:nvPicPr>
          <p:cNvPr id="5" name="Picture 4">
            <a:extLst>
              <a:ext uri="{FF2B5EF4-FFF2-40B4-BE49-F238E27FC236}">
                <a16:creationId xmlns:a16="http://schemas.microsoft.com/office/drawing/2014/main" id="{227D8EFB-0F91-4358-142B-0D480556C18E}"/>
              </a:ext>
            </a:extLst>
          </p:cNvPr>
          <p:cNvPicPr>
            <a:picLocks noChangeAspect="1"/>
          </p:cNvPicPr>
          <p:nvPr/>
        </p:nvPicPr>
        <p:blipFill>
          <a:blip r:embed="rId4"/>
          <a:srcRect r="9599"/>
          <a:stretch>
            <a:fillRect/>
          </a:stretch>
        </p:blipFill>
        <p:spPr>
          <a:xfrm>
            <a:off x="291729" y="695680"/>
            <a:ext cx="9969952" cy="3806470"/>
          </a:xfrm>
          <a:prstGeom prst="rect">
            <a:avLst/>
          </a:prstGeom>
        </p:spPr>
      </p:pic>
      <p:pic>
        <p:nvPicPr>
          <p:cNvPr id="6" name="Picture 5">
            <a:extLst>
              <a:ext uri="{FF2B5EF4-FFF2-40B4-BE49-F238E27FC236}">
                <a16:creationId xmlns:a16="http://schemas.microsoft.com/office/drawing/2014/main" id="{D6E1ABD1-4A37-C864-83E1-5EDC774A22B6}"/>
              </a:ext>
            </a:extLst>
          </p:cNvPr>
          <p:cNvPicPr>
            <a:picLocks noChangeAspect="1"/>
          </p:cNvPicPr>
          <p:nvPr/>
        </p:nvPicPr>
        <p:blipFill>
          <a:blip r:embed="rId5"/>
          <a:srcRect l="26105" t="18741" r="48607" b="41938"/>
          <a:stretch>
            <a:fillRect/>
          </a:stretch>
        </p:blipFill>
        <p:spPr>
          <a:xfrm>
            <a:off x="7299325" y="2744024"/>
            <a:ext cx="5105850" cy="4763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77BDF38-705F-7298-AB77-ABDCFFED0A3C}"/>
              </a:ext>
            </a:extLst>
          </p:cNvPr>
          <p:cNvPicPr>
            <a:picLocks noChangeAspect="1"/>
          </p:cNvPicPr>
          <p:nvPr/>
        </p:nvPicPr>
        <p:blipFill>
          <a:blip r:embed="rId4"/>
          <a:srcRect l="89978" t="29495" b="18551"/>
          <a:stretch>
            <a:fillRect/>
          </a:stretch>
        </p:blipFill>
        <p:spPr>
          <a:xfrm>
            <a:off x="10872104" y="722919"/>
            <a:ext cx="1206605" cy="2159000"/>
          </a:xfrm>
          <a:prstGeom prst="rect">
            <a:avLst/>
          </a:prstGeom>
        </p:spPr>
      </p:pic>
      <p:sp>
        <p:nvSpPr>
          <p:cNvPr id="9" name="Rectangle 8">
            <a:extLst>
              <a:ext uri="{FF2B5EF4-FFF2-40B4-BE49-F238E27FC236}">
                <a16:creationId xmlns:a16="http://schemas.microsoft.com/office/drawing/2014/main" id="{53BF9017-4175-AB8D-E463-418F7100E64E}"/>
              </a:ext>
            </a:extLst>
          </p:cNvPr>
          <p:cNvSpPr/>
          <p:nvPr/>
        </p:nvSpPr>
        <p:spPr>
          <a:xfrm>
            <a:off x="10817225" y="3675726"/>
            <a:ext cx="584200" cy="2982249"/>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E9034C0-9896-B605-5F24-B1774FB34445}"/>
              </a:ext>
            </a:extLst>
          </p:cNvPr>
          <p:cNvSpPr/>
          <p:nvPr/>
        </p:nvSpPr>
        <p:spPr>
          <a:xfrm>
            <a:off x="10017125" y="3675726"/>
            <a:ext cx="800100" cy="2982249"/>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34F8090-996B-8EFB-38AE-3691296F8B29}"/>
              </a:ext>
            </a:extLst>
          </p:cNvPr>
          <p:cNvSpPr txBox="1"/>
          <p:nvPr/>
        </p:nvSpPr>
        <p:spPr>
          <a:xfrm>
            <a:off x="738104" y="4878502"/>
            <a:ext cx="4494948" cy="1384995"/>
          </a:xfrm>
          <a:prstGeom prst="rect">
            <a:avLst/>
          </a:prstGeom>
          <a:noFill/>
        </p:spPr>
        <p:txBody>
          <a:bodyPr wrap="none" rtlCol="0">
            <a:spAutoFit/>
          </a:bodyPr>
          <a:lstStyle/>
          <a:p>
            <a:pPr marL="457200" indent="-457200">
              <a:buFont typeface="Wingdings" panose="05000000000000000000" pitchFamily="2" charset="2"/>
              <a:buChar char="§"/>
            </a:pPr>
            <a:r>
              <a:rPr lang="en-GB" sz="2800" b="1" dirty="0">
                <a:solidFill>
                  <a:srgbClr val="FF0000"/>
                </a:solidFill>
              </a:rPr>
              <a:t>convergent evolution?</a:t>
            </a:r>
          </a:p>
          <a:p>
            <a:pPr marL="457200" indent="-457200">
              <a:buFont typeface="Wingdings" panose="05000000000000000000" pitchFamily="2" charset="2"/>
              <a:buChar char="§"/>
            </a:pPr>
            <a:r>
              <a:rPr lang="en-GB" sz="2800" b="1" dirty="0">
                <a:solidFill>
                  <a:srgbClr val="747474"/>
                </a:solidFill>
              </a:rPr>
              <a:t>model noise?</a:t>
            </a:r>
          </a:p>
          <a:p>
            <a:pPr marL="457200" indent="-457200">
              <a:buFont typeface="Wingdings" panose="05000000000000000000" pitchFamily="2" charset="2"/>
              <a:buChar char="§"/>
            </a:pPr>
            <a:r>
              <a:rPr lang="en-GB" sz="2800" b="1" dirty="0"/>
              <a:t>signal of previous host?</a:t>
            </a:r>
            <a:endParaRPr lang="en-GB" sz="2800" dirty="0"/>
          </a:p>
        </p:txBody>
      </p:sp>
      <p:sp>
        <p:nvSpPr>
          <p:cNvPr id="14" name="Content Placeholder 2">
            <a:extLst>
              <a:ext uri="{FF2B5EF4-FFF2-40B4-BE49-F238E27FC236}">
                <a16:creationId xmlns:a16="http://schemas.microsoft.com/office/drawing/2014/main" id="{12972DA1-E869-1893-9D5E-859DDA9DA931}"/>
              </a:ext>
            </a:extLst>
          </p:cNvPr>
          <p:cNvSpPr txBox="1">
            <a:spLocks/>
          </p:cNvSpPr>
          <p:nvPr/>
        </p:nvSpPr>
        <p:spPr>
          <a:xfrm>
            <a:off x="291729" y="127000"/>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Random forest based on genome composition features:</a:t>
            </a:r>
          </a:p>
        </p:txBody>
      </p:sp>
    </p:spTree>
    <p:extLst>
      <p:ext uri="{BB962C8B-B14F-4D97-AF65-F5344CB8AC3E}">
        <p14:creationId xmlns:p14="http://schemas.microsoft.com/office/powerpoint/2010/main" val="31840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AFDE-4C46-F1E1-C8B5-17374830CF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9CABF4-2CB7-AB28-6107-FC4FC0CE8716}"/>
              </a:ext>
            </a:extLst>
          </p:cNvPr>
          <p:cNvPicPr>
            <a:picLocks noChangeAspect="1"/>
          </p:cNvPicPr>
          <p:nvPr/>
        </p:nvPicPr>
        <p:blipFill>
          <a:blip r:embed="rId3"/>
          <a:srcRect l="4567"/>
          <a:stretch>
            <a:fillRect/>
          </a:stretch>
        </p:blipFill>
        <p:spPr>
          <a:xfrm>
            <a:off x="247650" y="1042987"/>
            <a:ext cx="5572125" cy="4772025"/>
          </a:xfrm>
          <a:prstGeom prst="rect">
            <a:avLst/>
          </a:prstGeom>
        </p:spPr>
      </p:pic>
      <p:sp>
        <p:nvSpPr>
          <p:cNvPr id="6" name="Text Box 4">
            <a:extLst>
              <a:ext uri="{FF2B5EF4-FFF2-40B4-BE49-F238E27FC236}">
                <a16:creationId xmlns:a16="http://schemas.microsoft.com/office/drawing/2014/main" id="{E74CC37D-2789-DE90-78F5-9E3B8B42D531}"/>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Figure: Tan et al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Nature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Ecol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Evol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2024;8:9</a:t>
            </a: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60-971</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endParaRPr kumimoji="0" lang="en-GB" sz="1100" b="1" i="0" u="none" strike="noStrike" kern="1200" cap="none" spc="0" normalizeH="0" baseline="0" noProof="0" dirty="0">
              <a:ln>
                <a:noFill/>
              </a:ln>
              <a:solidFill>
                <a:schemeClr val="accent1"/>
              </a:solidFill>
              <a:effectLst/>
              <a:uLnTx/>
              <a:uFillTx/>
              <a:latin typeface="Arial" charset="0"/>
            </a:endParaRPr>
          </a:p>
        </p:txBody>
      </p:sp>
      <p:sp>
        <p:nvSpPr>
          <p:cNvPr id="7" name="Content Placeholder 2">
            <a:extLst>
              <a:ext uri="{FF2B5EF4-FFF2-40B4-BE49-F238E27FC236}">
                <a16:creationId xmlns:a16="http://schemas.microsoft.com/office/drawing/2014/main" id="{8B652C68-2F8A-651D-87B5-B118B1C86C0E}"/>
              </a:ext>
            </a:extLst>
          </p:cNvPr>
          <p:cNvSpPr txBox="1">
            <a:spLocks/>
          </p:cNvSpPr>
          <p:nvPr/>
        </p:nvSpPr>
        <p:spPr>
          <a:xfrm>
            <a:off x="6696074" y="433386"/>
            <a:ext cx="5019675" cy="3300413"/>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Q. How do signals of ancestral host shifts in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machine learning </a:t>
            </a:r>
            <a:r>
              <a:rPr kumimoji="0" lang="en-GB" sz="2800" b="1" i="0" u="none" strike="noStrike" kern="1200" cap="none" spc="0" normalizeH="0" baseline="0" noProof="0" dirty="0">
                <a:ln>
                  <a:noFill/>
                </a:ln>
                <a:effectLst/>
                <a:uLnTx/>
                <a:uFillTx/>
                <a:ea typeface="Lato" panose="020F0502020204030203" pitchFamily="34" charset="0"/>
                <a:cs typeface="Lato" panose="020F0502020204030203" pitchFamily="34" charset="0"/>
              </a:rPr>
              <a:t>predictions</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 </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compare to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phylogeny</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t>
            </a: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endParaRPr>
          </a:p>
        </p:txBody>
      </p:sp>
      <p:sp>
        <p:nvSpPr>
          <p:cNvPr id="8" name="Content Placeholder 2">
            <a:extLst>
              <a:ext uri="{FF2B5EF4-FFF2-40B4-BE49-F238E27FC236}">
                <a16:creationId xmlns:a16="http://schemas.microsoft.com/office/drawing/2014/main" id="{4B558C50-434B-D369-AD41-7A73E71649DF}"/>
              </a:ext>
            </a:extLst>
          </p:cNvPr>
          <p:cNvSpPr txBox="1">
            <a:spLocks/>
          </p:cNvSpPr>
          <p:nvPr/>
        </p:nvSpPr>
        <p:spPr>
          <a:xfrm>
            <a:off x="247650" y="332199"/>
            <a:ext cx="4823196"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Ancestral state reconstruction:</a:t>
            </a:r>
          </a:p>
        </p:txBody>
      </p:sp>
      <p:sp>
        <p:nvSpPr>
          <p:cNvPr id="10" name="Content Placeholder 2">
            <a:extLst>
              <a:ext uri="{FF2B5EF4-FFF2-40B4-BE49-F238E27FC236}">
                <a16:creationId xmlns:a16="http://schemas.microsoft.com/office/drawing/2014/main" id="{D2F6D9BC-05A0-3AA3-9EDF-12F5FF880DC0}"/>
              </a:ext>
            </a:extLst>
          </p:cNvPr>
          <p:cNvSpPr txBox="1">
            <a:spLocks/>
          </p:cNvSpPr>
          <p:nvPr/>
        </p:nvSpPr>
        <p:spPr>
          <a:xfrm>
            <a:off x="6597833" y="4905161"/>
            <a:ext cx="5216154" cy="1937458"/>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i="1" u="none" strike="noStrike" kern="1200" cap="none" spc="0" normalizeH="0" baseline="0" noProof="0" dirty="0">
                <a:ln>
                  <a:noFill/>
                </a:ln>
                <a:effectLst/>
                <a:uLnTx/>
                <a:uFillTx/>
                <a:ea typeface="Lato" panose="020F0502020204030203" pitchFamily="34" charset="0"/>
                <a:cs typeface="Lato" panose="020F0502020204030203" pitchFamily="34" charset="0"/>
              </a:rPr>
              <a:t>Influenza A virus:</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lang="en-GB" dirty="0">
                <a:ea typeface="Lato" panose="020F0502020204030203" pitchFamily="34" charset="0"/>
                <a:cs typeface="Lato" panose="020F0502020204030203" pitchFamily="34" charset="0"/>
              </a:rPr>
              <a:t>global</a:t>
            </a: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 health priority (H5N1 etc)</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good evidence for historical host shifts between bird/mammal groups</a:t>
            </a:r>
          </a:p>
        </p:txBody>
      </p:sp>
      <p:pic>
        <p:nvPicPr>
          <p:cNvPr id="12" name="Picture 11">
            <a:extLst>
              <a:ext uri="{FF2B5EF4-FFF2-40B4-BE49-F238E27FC236}">
                <a16:creationId xmlns:a16="http://schemas.microsoft.com/office/drawing/2014/main" id="{84C17DE9-8224-63F8-734F-2EFB80B1692D}"/>
              </a:ext>
            </a:extLst>
          </p:cNvPr>
          <p:cNvPicPr>
            <a:picLocks noChangeAspect="1"/>
          </p:cNvPicPr>
          <p:nvPr/>
        </p:nvPicPr>
        <p:blipFill>
          <a:blip r:embed="rId5"/>
          <a:srcRect r="3981"/>
          <a:stretch/>
        </p:blipFill>
        <p:spPr>
          <a:xfrm>
            <a:off x="8267097" y="2590720"/>
            <a:ext cx="2222301" cy="2314441"/>
          </a:xfrm>
          <a:prstGeom prst="rect">
            <a:avLst/>
          </a:prstGeom>
        </p:spPr>
      </p:pic>
    </p:spTree>
    <p:extLst>
      <p:ext uri="{BB962C8B-B14F-4D97-AF65-F5344CB8AC3E}">
        <p14:creationId xmlns:p14="http://schemas.microsoft.com/office/powerpoint/2010/main" val="35008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3617941784"/>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64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804902" y="1830688"/>
            <a:ext cx="7140599" cy="466218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
        <p:nvSpPr>
          <p:cNvPr id="2" name="Content Placeholder 2">
            <a:extLst>
              <a:ext uri="{FF2B5EF4-FFF2-40B4-BE49-F238E27FC236}">
                <a16:creationId xmlns:a16="http://schemas.microsoft.com/office/drawing/2014/main" id="{FE00F494-E5D0-DBCC-D7FC-963D90F5777C}"/>
              </a:ext>
            </a:extLst>
          </p:cNvPr>
          <p:cNvSpPr>
            <a:spLocks noGrp="1"/>
          </p:cNvSpPr>
          <p:nvPr>
            <p:ph idx="1"/>
          </p:nvPr>
        </p:nvSpPr>
        <p:spPr>
          <a:xfrm>
            <a:off x="838200" y="1825625"/>
            <a:ext cx="8655121" cy="4780658"/>
          </a:xfrm>
        </p:spPr>
        <p:txBody>
          <a:bodyPr/>
          <a:lstStyle/>
          <a:p>
            <a:r>
              <a:rPr lang="en-GB" dirty="0"/>
              <a:t>Wanted IAV with distinct host groups, and with evidence of host jumps</a:t>
            </a:r>
          </a:p>
          <a:p>
            <a:endParaRPr lang="en-GB" dirty="0"/>
          </a:p>
        </p:txBody>
      </p:sp>
    </p:spTree>
    <p:extLst>
      <p:ext uri="{BB962C8B-B14F-4D97-AF65-F5344CB8AC3E}">
        <p14:creationId xmlns:p14="http://schemas.microsoft.com/office/powerpoint/2010/main" val="182113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graphicFrame>
        <p:nvGraphicFramePr>
          <p:cNvPr id="2" name="Table 1">
            <a:extLst>
              <a:ext uri="{FF2B5EF4-FFF2-40B4-BE49-F238E27FC236}">
                <a16:creationId xmlns:a16="http://schemas.microsoft.com/office/drawing/2014/main" id="{C5C5B525-EF79-1681-2B61-9BBFEACB0AE8}"/>
              </a:ext>
            </a:extLst>
          </p:cNvPr>
          <p:cNvGraphicFramePr>
            <a:graphicFrameLocks noGrp="1"/>
          </p:cNvGraphicFramePr>
          <p:nvPr>
            <p:extLst>
              <p:ext uri="{D42A27DB-BD31-4B8C-83A1-F6EECF244321}">
                <p14:modId xmlns:p14="http://schemas.microsoft.com/office/powerpoint/2010/main" val="1885332140"/>
              </p:ext>
            </p:extLst>
          </p:nvPr>
        </p:nvGraphicFramePr>
        <p:xfrm>
          <a:off x="7319158" y="505910"/>
          <a:ext cx="4575938" cy="1112520"/>
        </p:xfrm>
        <a:graphic>
          <a:graphicData uri="http://schemas.openxmlformats.org/drawingml/2006/table">
            <a:tbl>
              <a:tblPr firstRow="1">
                <a:tableStyleId>{00A15C55-8517-42AA-B614-E9B94910E393}</a:tableStyleId>
              </a:tblPr>
              <a:tblGrid>
                <a:gridCol w="799782">
                  <a:extLst>
                    <a:ext uri="{9D8B030D-6E8A-4147-A177-3AD203B41FA5}">
                      <a16:colId xmlns:a16="http://schemas.microsoft.com/office/drawing/2014/main" val="3701943193"/>
                    </a:ext>
                  </a:extLst>
                </a:gridCol>
                <a:gridCol w="575120">
                  <a:extLst>
                    <a:ext uri="{9D8B030D-6E8A-4147-A177-3AD203B41FA5}">
                      <a16:colId xmlns:a16="http://schemas.microsoft.com/office/drawing/2014/main" val="3120276417"/>
                    </a:ext>
                  </a:extLst>
                </a:gridCol>
                <a:gridCol w="640080">
                  <a:extLst>
                    <a:ext uri="{9D8B030D-6E8A-4147-A177-3AD203B41FA5}">
                      <a16:colId xmlns:a16="http://schemas.microsoft.com/office/drawing/2014/main" val="187734199"/>
                    </a:ext>
                  </a:extLst>
                </a:gridCol>
                <a:gridCol w="853758">
                  <a:extLst>
                    <a:ext uri="{9D8B030D-6E8A-4147-A177-3AD203B41FA5}">
                      <a16:colId xmlns:a16="http://schemas.microsoft.com/office/drawing/2014/main" val="1235188023"/>
                    </a:ext>
                  </a:extLst>
                </a:gridCol>
                <a:gridCol w="989330">
                  <a:extLst>
                    <a:ext uri="{9D8B030D-6E8A-4147-A177-3AD203B41FA5}">
                      <a16:colId xmlns:a16="http://schemas.microsoft.com/office/drawing/2014/main" val="1071929612"/>
                    </a:ext>
                  </a:extLst>
                </a:gridCol>
                <a:gridCol w="717868">
                  <a:extLst>
                    <a:ext uri="{9D8B030D-6E8A-4147-A177-3AD203B41FA5}">
                      <a16:colId xmlns:a16="http://schemas.microsoft.com/office/drawing/2014/main" val="71046159"/>
                    </a:ext>
                  </a:extLst>
                </a:gridCol>
              </a:tblGrid>
              <a:tr h="370840">
                <a:tc>
                  <a:txBody>
                    <a:bodyPr/>
                    <a:lstStyle/>
                    <a:p>
                      <a:pPr algn="ctr"/>
                      <a:r>
                        <a:rPr lang="en-GB"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Bat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Dog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Horse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Pig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042680"/>
                  </a:ext>
                </a:extLst>
              </a:tr>
              <a:tr h="370840">
                <a:tc>
                  <a:txBody>
                    <a:bodyPr/>
                    <a:lstStyle/>
                    <a:p>
                      <a:pPr algn="ctr"/>
                      <a:r>
                        <a:rPr lang="en-GB" dirty="0"/>
                        <a:t>2452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1331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888020"/>
                  </a:ext>
                </a:extLst>
              </a:tr>
              <a:tr h="370840">
                <a:tc gridSpan="6">
                  <a:txBody>
                    <a:bodyPr/>
                    <a:lstStyle/>
                    <a:p>
                      <a:pPr algn="ctr"/>
                      <a:r>
                        <a:rPr lang="en-GB" dirty="0"/>
                        <a:t>4551 samples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GB" dirty="0"/>
                    </a:p>
                  </a:txBody>
                  <a:tcPr/>
                </a:tc>
                <a:tc hMerge="1">
                  <a:txBody>
                    <a:bodyPr/>
                    <a:lstStyle/>
                    <a:p>
                      <a:endParaRPr/>
                    </a:p>
                  </a:txBody>
                  <a:tcPr/>
                </a:tc>
                <a:tc hMerge="1">
                  <a:txBody>
                    <a:bodyPr/>
                    <a:lstStyle/>
                    <a:p>
                      <a:pPr algn="ctr"/>
                      <a:endParaRPr lang="en-GB" dirty="0"/>
                    </a:p>
                  </a:txBody>
                  <a:tcPr/>
                </a:tc>
                <a:tc hMerge="1">
                  <a:txBody>
                    <a:bodyPr/>
                    <a:lstStyle/>
                    <a:p>
                      <a:pPr algn="ctr"/>
                      <a:endParaRPr lang="en-GB" dirty="0"/>
                    </a:p>
                  </a:txBody>
                  <a:tcPr/>
                </a:tc>
                <a:tc hMerge="1">
                  <a:txBody>
                    <a:bodyPr/>
                    <a:lstStyle/>
                    <a:p>
                      <a:pPr algn="ctr"/>
                      <a:endParaRPr lang="en-GB" dirty="0"/>
                    </a:p>
                  </a:txBody>
                  <a:tcPr/>
                </a:tc>
                <a:extLst>
                  <a:ext uri="{0D108BD9-81ED-4DB2-BD59-A6C34878D82A}">
                    <a16:rowId xmlns:a16="http://schemas.microsoft.com/office/drawing/2014/main" val="1249073668"/>
                  </a:ext>
                </a:extLst>
              </a:tr>
            </a:tbl>
          </a:graphicData>
        </a:graphic>
      </p:graphicFrame>
    </p:spTree>
    <p:extLst>
      <p:ext uri="{BB962C8B-B14F-4D97-AF65-F5344CB8AC3E}">
        <p14:creationId xmlns:p14="http://schemas.microsoft.com/office/powerpoint/2010/main" val="133435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1622140395"/>
              </p:ext>
            </p:extLst>
          </p:nvPr>
        </p:nvGraphicFramePr>
        <p:xfrm>
          <a:off x="7039671" y="4082693"/>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arity">
  <a:themeElements>
    <a:clrScheme name="VIBE">
      <a:dk1>
        <a:sysClr val="windowText" lastClr="000000"/>
      </a:dk1>
      <a:lt1>
        <a:sysClr val="window" lastClr="FFFFFF"/>
      </a:lt1>
      <a:dk2>
        <a:srgbClr val="335B74"/>
      </a:dk2>
      <a:lt2>
        <a:srgbClr val="DFE3E5"/>
      </a:lt2>
      <a:accent1>
        <a:srgbClr val="3A6979"/>
      </a:accent1>
      <a:accent2>
        <a:srgbClr val="5699C2"/>
      </a:accent2>
      <a:accent3>
        <a:srgbClr val="7CE1E7"/>
      </a:accent3>
      <a:accent4>
        <a:srgbClr val="42BA97"/>
      </a:accent4>
      <a:accent5>
        <a:srgbClr val="3E8853"/>
      </a:accent5>
      <a:accent6>
        <a:srgbClr val="62A39F"/>
      </a:accent6>
      <a:hlink>
        <a:srgbClr val="6EAC1C"/>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4854</TotalTime>
  <Words>3045</Words>
  <Application>Microsoft Macintosh PowerPoint</Application>
  <PresentationFormat>Widescreen</PresentationFormat>
  <Paragraphs>333</Paragraphs>
  <Slides>23</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Aptos</vt:lpstr>
      <vt:lpstr>Aptos Display</vt:lpstr>
      <vt:lpstr>Aptos Narrow</vt:lpstr>
      <vt:lpstr>Arial</vt:lpstr>
      <vt:lpstr>Calibri</vt:lpstr>
      <vt:lpstr>Lato</vt:lpstr>
      <vt:lpstr>roboto</vt:lpstr>
      <vt:lpstr>Wingdings</vt:lpstr>
      <vt:lpstr>Office Theme</vt:lpstr>
      <vt:lpstr>Clarity</vt:lpstr>
      <vt:lpstr> Machine Learning Meets Phylodynamics</vt:lpstr>
      <vt:lpstr>PowerPoint Presentation</vt:lpstr>
      <vt:lpstr>PowerPoint Presentation</vt:lpstr>
      <vt:lpstr>PowerPoint Presentation</vt:lpstr>
      <vt:lpstr>PowerPoint Presentation</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Phylogenetics</vt:lpstr>
      <vt:lpstr>Validation: Models to Phylogenetics</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95</cp:revision>
  <dcterms:created xsi:type="dcterms:W3CDTF">2024-12-11T09:23:09Z</dcterms:created>
  <dcterms:modified xsi:type="dcterms:W3CDTF">2025-06-16T10:42:36Z</dcterms:modified>
</cp:coreProperties>
</file>